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7" r:id="rId5"/>
    <p:sldId id="264" r:id="rId6"/>
    <p:sldId id="259" r:id="rId7"/>
    <p:sldId id="268" r:id="rId8"/>
    <p:sldId id="269" r:id="rId9"/>
    <p:sldId id="272" r:id="rId10"/>
    <p:sldId id="267" r:id="rId11"/>
    <p:sldId id="277" r:id="rId12"/>
    <p:sldId id="266" r:id="rId13"/>
    <p:sldId id="270" r:id="rId14"/>
    <p:sldId id="273" r:id="rId15"/>
    <p:sldId id="265" r:id="rId16"/>
    <p:sldId id="274" r:id="rId17"/>
    <p:sldId id="263" r:id="rId18"/>
    <p:sldId id="275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7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A28051-213C-426C-9290-CD9D0523F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9C47F3-4B58-4631-8B46-CF065D2C1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5164881-232E-4B44-8608-905FB95DD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A8A89AB-71BC-44E5-A8E0-903C8E19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F5DC4F-67C3-45AE-9274-C614D151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786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E2BA79-D87A-4CE8-9E5E-A79E184A2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81E7A56-C583-4D89-AD70-4056F8DD8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6B4CFED-B6E5-407F-A3B9-B2C0F915A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EF66DBC-3044-4F29-813C-E6D7EFC00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A7FC34A-8536-46FC-A7E9-A077534F4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59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53FB5D-0EA0-434E-A7C1-9B9971637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B2FC633-F00B-4ECE-A591-BD46F3737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6730C0E-C881-4527-B978-0C690148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4B58EE0-A466-46D6-AE92-67AE7317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4792B0-A611-4CE5-8236-AF2176BF1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21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170296-1799-4E77-B048-A8D85F4C1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EA76DD-03A5-48B7-AB35-95B1076A5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295A76E-E53A-4678-8B12-0ACCF5C255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57D308B-EAD1-43AA-B7CC-AA45979D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5333B17-D6CA-430A-8FF1-D13DCB76C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7A1F847-634E-43EF-8C17-7336F9DC2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77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0C7097-8717-4466-BE33-55FEF5CF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7CF4277-78F5-4636-85AD-6A477FFFC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9C3C118-7DCA-4674-98CD-31BABC66D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26040CB-C12A-4E1A-986C-C4D44C7FC1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9ADFB99-898A-4025-A72B-8F4584E9F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577B90D-5EE9-4866-909E-10E589BF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5AD1B77-E19E-48B3-992D-C614AF5D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1F2F391-AC84-4F1C-AFE7-AAE331849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225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86A6D8-FBAB-4DFB-BA8C-9BD771CF2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BE56613-16F6-4570-A880-CCE8638CA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71BB7F4-F1A2-49D3-8C8B-3D8F1F13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0F40470-8411-4CED-B0B2-EC1960384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39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D1291A5-9D7D-4B25-A037-9F3BABC8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1D0EB3A-6AD9-4520-8727-79F6BA604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7EBF702-E0AD-4A30-9DFA-CDE5DDBAE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291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D77A27-53A3-4D1A-956C-BB46385B6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5B9CD5-9497-4FC5-908A-4C480882E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F543AA1-2647-4EE1-808D-F489E8E49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EB600B0-75F4-4D62-8A79-0AB1F6C76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5E5F064-DF60-4923-B029-C2902B06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AF2A030-A114-45B1-AA2C-68F4D644B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74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C32270-84D4-43F8-B556-ABAEF1960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2195324-CA97-427F-ACE4-E73D07A45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10E10C8-BF08-4368-B64D-8C3DF6953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D1BA603-9AC7-4941-A26A-862480A70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131C7E1-400C-4682-9C42-E10044567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79B9077-C15B-4012-81E6-31003238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390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53A54F-661D-4C17-92FF-79A2D6D8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CADA717-22D3-4B53-963D-E19E515D3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D7D7B1-BC32-4F21-9681-53226CE1B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5B023ED-5AA2-4DAF-ADB6-C0871700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E95998B-B4EC-4582-97B4-44E6805CA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25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609347C-75CF-4E74-BDD6-E3A845C33A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8B8A465-562F-42B9-9C9F-3D5416851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58BDEED-5199-4387-BA06-CE6E20C70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E0D7483-ADBE-4AB8-AB5B-C04660D51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9843F07-8EEA-4369-9802-3BAE4D63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7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B65648-6AEC-4920-9B62-12965151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F854864-B958-4C78-B6A7-C6C8D282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470D70-01F3-4374-85F2-62E3ED01ED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43B91-429D-4CFA-8616-39CDD27ED1E3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93A1E7C-7E73-4920-8AE3-CA2858CB0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23AC48-FDF0-4A54-9862-0C2BBA9B7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DA33F-150F-4C77-A76E-C172A25F0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7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14E1DE1-0177-4346-811A-7C1031BC7267}"/>
              </a:ext>
            </a:extLst>
          </p:cNvPr>
          <p:cNvSpPr txBox="1"/>
          <p:nvPr/>
        </p:nvSpPr>
        <p:spPr>
          <a:xfrm>
            <a:off x="464661" y="4462780"/>
            <a:ext cx="112626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Bookman Old Style" panose="02050604050505020204" pitchFamily="18" charset="0"/>
              </a:rPr>
              <a:t>Формулировка задач, методов сотрудничества учреждений, заинтересованных в решении проблем обеспечения предприятий АПК квалифицированными кадрами рабочих профессий и специалистами среднего звена.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7B45343-2DE9-44F5-A7B1-E83689AEAC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3299" t="46794" r="29484" b="20138"/>
          <a:stretch/>
        </p:blipFill>
        <p:spPr>
          <a:xfrm>
            <a:off x="-1" y="0"/>
            <a:ext cx="12192000" cy="37047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F3E11F0-54D9-4D5E-B165-2B6576F04801}"/>
              </a:ext>
            </a:extLst>
          </p:cNvPr>
          <p:cNvSpPr txBox="1"/>
          <p:nvPr/>
        </p:nvSpPr>
        <p:spPr>
          <a:xfrm>
            <a:off x="2522848" y="3704735"/>
            <a:ext cx="85536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i="0" dirty="0">
                <a:effectLst/>
                <a:latin typeface="Bookman Old Style" panose="02050604050505020204" pitchFamily="18" charset="0"/>
              </a:rPr>
              <a:t>Colegiul Tehnic Agricol din Svetlîi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62D913AD-9E74-40A0-9F1B-1D94D1863517}"/>
              </a:ext>
            </a:extLst>
          </p:cNvPr>
          <p:cNvSpPr/>
          <p:nvPr/>
        </p:nvSpPr>
        <p:spPr>
          <a:xfrm>
            <a:off x="2375555" y="4289510"/>
            <a:ext cx="7739406" cy="56561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53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99E31B-26F8-490C-9F87-4A621914FD84}"/>
              </a:ext>
            </a:extLst>
          </p:cNvPr>
          <p:cNvSpPr txBox="1">
            <a:spLocks/>
          </p:cNvSpPr>
          <p:nvPr/>
        </p:nvSpPr>
        <p:spPr>
          <a:xfrm>
            <a:off x="986516" y="486983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en-US" b="1" dirty="0">
                <a:ln/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  <a:latin typeface="Times New Roman Bold" panose="02020603050405020304" charset="0"/>
                <a:cs typeface="Times New Roman Bold" panose="02020603050405020304" charset="0"/>
              </a:rPr>
              <a:t>Цель проекта</a:t>
            </a:r>
          </a:p>
        </p:txBody>
      </p:sp>
      <p:pic>
        <p:nvPicPr>
          <p:cNvPr id="5" name="Рисунок 4" descr="В яблочко со сплошной заливкой">
            <a:extLst>
              <a:ext uri="{FF2B5EF4-FFF2-40B4-BE49-F238E27FC236}">
                <a16:creationId xmlns:a16="http://schemas.microsoft.com/office/drawing/2014/main" xmlns="" id="{3797CD6A-AF53-481F-A41E-3B90CCEF2B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4400" y="404410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782CAA-3674-4A03-A690-721AC96464DA}"/>
              </a:ext>
            </a:extLst>
          </p:cNvPr>
          <p:cNvSpPr txBox="1">
            <a:spLocks/>
          </p:cNvSpPr>
          <p:nvPr/>
        </p:nvSpPr>
        <p:spPr>
          <a:xfrm>
            <a:off x="986516" y="1845054"/>
            <a:ext cx="9892016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200" dirty="0">
                <a:ln/>
                <a:latin typeface="Bookman Old Style" panose="02050604050505020204" pitchFamily="18" charset="0"/>
              </a:rPr>
              <a:t>Целью</a:t>
            </a:r>
            <a:r>
              <a:rPr lang="en-US" sz="3200" dirty="0">
                <a:ln/>
                <a:latin typeface="Bookman Old Style" panose="02050604050505020204" pitchFamily="18" charset="0"/>
              </a:rPr>
              <a:t> </a:t>
            </a:r>
            <a:r>
              <a:rPr lang="ru-RU" sz="3200" dirty="0">
                <a:ln/>
                <a:latin typeface="Bookman Old Style" panose="02050604050505020204" pitchFamily="18" charset="0"/>
              </a:rPr>
              <a:t>данного проекта</a:t>
            </a:r>
            <a:r>
              <a:rPr lang="en-US" sz="3200" dirty="0">
                <a:ln/>
                <a:latin typeface="Bookman Old Style" panose="02050604050505020204" pitchFamily="18" charset="0"/>
              </a:rPr>
              <a:t>, </a:t>
            </a:r>
            <a:r>
              <a:rPr lang="ru-RU" sz="3200" dirty="0">
                <a:ln/>
                <a:latin typeface="Bookman Old Style" panose="02050604050505020204" pitchFamily="18" charset="0"/>
              </a:rPr>
              <a:t>является р</a:t>
            </a:r>
            <a:r>
              <a:rPr lang="ru-RU" sz="3200" b="0" i="0" dirty="0">
                <a:effectLst/>
                <a:latin typeface="Bookman Old Style" panose="02050604050505020204" pitchFamily="18" charset="0"/>
              </a:rPr>
              <a:t>ешение проблемы</a:t>
            </a:r>
            <a:r>
              <a:rPr lang="ru-RU" sz="3200" dirty="0">
                <a:latin typeface="Bookman Old Style" panose="02050604050505020204" pitchFamily="18" charset="0"/>
              </a:rPr>
              <a:t> обеспечения предприятий АПК квалифицированными кадрами рабочих профессий.</a:t>
            </a:r>
            <a:endParaRPr lang="ru-RU" sz="3200" dirty="0">
              <a:ln/>
              <a:latin typeface="Bookman Old Style" panose="02050604050505020204" pitchFamily="18" charset="0"/>
              <a:cs typeface="Times New Roman Regular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66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xmlns="" id="{197C748D-5316-4691-8764-9F233835F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720" y="4465611"/>
            <a:ext cx="2314280" cy="231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02187B-9A4B-4F2D-B587-9F9F97F60CE7}"/>
              </a:ext>
            </a:extLst>
          </p:cNvPr>
          <p:cNvSpPr txBox="1">
            <a:spLocks/>
          </p:cNvSpPr>
          <p:nvPr/>
        </p:nvSpPr>
        <p:spPr>
          <a:xfrm>
            <a:off x="483910" y="282363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o-RO" b="1" dirty="0">
                <a:ln/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  <a:latin typeface="Arial Bold" panose="020B0604020202020204" charset="0"/>
                <a:cs typeface="Arial Bold" panose="020B0604020202020204" charset="0"/>
              </a:rPr>
              <a:t>План проекта</a:t>
            </a:r>
            <a:r>
              <a:rPr lang="ru-RU" altLang="ro-RO" dirty="0">
                <a:ln/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xmlns="" id="{26EECFBE-3626-41BC-97D0-AA0FED341DB3}"/>
              </a:ext>
            </a:extLst>
          </p:cNvPr>
          <p:cNvSpPr txBox="1"/>
          <p:nvPr/>
        </p:nvSpPr>
        <p:spPr>
          <a:xfrm>
            <a:off x="301207" y="1555589"/>
            <a:ext cx="110998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0" i="0" dirty="0">
                <a:effectLst/>
                <a:latin typeface="Bookman Old Style" panose="02050604050505020204" pitchFamily="18" charset="0"/>
              </a:rPr>
              <a:t>Анализ ситуации и определение потребностей с</a:t>
            </a:r>
            <a:r>
              <a:rPr lang="en-US" sz="2800" b="0" i="0" dirty="0">
                <a:effectLst/>
                <a:latin typeface="Bookman Old Style" panose="02050604050505020204" pitchFamily="18" charset="0"/>
              </a:rPr>
              <a:t>/</a:t>
            </a:r>
            <a:r>
              <a:rPr lang="ru-RU" sz="2800" dirty="0">
                <a:latin typeface="Bookman Old Style" panose="02050604050505020204" pitchFamily="18" charset="0"/>
              </a:rPr>
              <a:t>х предприятий</a:t>
            </a:r>
            <a:r>
              <a:rPr lang="en-US" sz="2800" b="0" i="0" dirty="0">
                <a:effectLst/>
                <a:latin typeface="Bookman Old Style" panose="02050604050505020204" pitchFamily="18" charset="0"/>
              </a:rPr>
              <a:t>;</a:t>
            </a:r>
            <a:endParaRPr lang="ru-RU" sz="2800" b="0" i="0" dirty="0">
              <a:effectLst/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0" i="0" dirty="0">
                <a:effectLst/>
                <a:latin typeface="Bookman Old Style" panose="02050604050505020204" pitchFamily="18" charset="0"/>
              </a:rPr>
              <a:t>Определение основных проблем и причин нехватки квалифицированных специалистов</a:t>
            </a:r>
            <a:r>
              <a:rPr lang="en-US" sz="2800" b="0" i="0" dirty="0">
                <a:effectLst/>
                <a:latin typeface="Bookman Old Style" panose="02050604050505020204" pitchFamily="18" charset="0"/>
              </a:rPr>
              <a:t>;</a:t>
            </a:r>
            <a:endParaRPr lang="ru-RU" sz="2800" b="0" i="0" dirty="0">
              <a:effectLst/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0" i="0" dirty="0">
                <a:effectLst/>
                <a:latin typeface="Bookman Old Style" panose="02050604050505020204" pitchFamily="18" charset="0"/>
              </a:rPr>
              <a:t>Разработка стратегии привлечения и подготовки кадров</a:t>
            </a:r>
            <a:r>
              <a:rPr lang="en-US" sz="2800" b="0" i="0" dirty="0">
                <a:effectLst/>
                <a:latin typeface="Bookman Old Style" panose="02050604050505020204" pitchFamily="18" charset="0"/>
              </a:rPr>
              <a:t>;</a:t>
            </a:r>
            <a:endParaRPr lang="ru-RU" sz="2800" b="0" i="0" dirty="0">
              <a:effectLst/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0" i="0" dirty="0">
                <a:effectLst/>
                <a:latin typeface="Bookman Old Style" panose="02050604050505020204" pitchFamily="18" charset="0"/>
              </a:rPr>
              <a:t>Установление партнёрских отношений</a:t>
            </a:r>
            <a:r>
              <a:rPr lang="en-US" sz="2800" b="0" i="0" dirty="0">
                <a:effectLst/>
                <a:latin typeface="Bookman Old Style" panose="02050604050505020204" pitchFamily="18" charset="0"/>
              </a:rPr>
              <a:t>;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0" i="0" dirty="0">
                <a:effectLst/>
                <a:latin typeface="Bookman Old Style" panose="02050604050505020204" pitchFamily="18" charset="0"/>
              </a:rPr>
              <a:t>Повышение привлекательности профессий в АПК</a:t>
            </a:r>
            <a:r>
              <a:rPr lang="en-US" sz="2800" dirty="0">
                <a:latin typeface="Bookman Old Style" panose="02050604050505020204" pitchFamily="18" charset="0"/>
              </a:rPr>
              <a:t>;</a:t>
            </a:r>
            <a:endParaRPr lang="ru-RU" sz="2800" dirty="0"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0" i="0" dirty="0">
                <a:effectLst/>
                <a:latin typeface="Bookman Old Style" panose="02050604050505020204" pitchFamily="18" charset="0"/>
              </a:rPr>
              <a:t>Выводы и заключение.</a:t>
            </a:r>
          </a:p>
          <a:p>
            <a:endParaRPr lang="en-US" sz="2800" dirty="0">
              <a:ln/>
              <a:effectLst>
                <a:outerShdw blurRad="38100" dist="19050" dir="2700000" algn="tl" rotWithShape="0">
                  <a:schemeClr val="dk1">
                    <a:alpha val="40000"/>
                    <a:alpha val="40000"/>
                  </a:schemeClr>
                </a:outerShdw>
              </a:effectLst>
              <a:latin typeface="Bookman Old Style" panose="02050604050505020204" pitchFamily="18" charset="0"/>
              <a:cs typeface="Times New Roman Regular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9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xmlns="" id="{71B48C16-21F8-45AF-A982-4023153D3DC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8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иагональная полоса 1">
            <a:extLst>
              <a:ext uri="{FF2B5EF4-FFF2-40B4-BE49-F238E27FC236}">
                <a16:creationId xmlns:a16="http://schemas.microsoft.com/office/drawing/2014/main" xmlns="" id="{7353A88B-37BE-4A0B-A071-C9C39FAA63E0}"/>
              </a:ext>
            </a:extLst>
          </p:cNvPr>
          <p:cNvSpPr/>
          <p:nvPr/>
        </p:nvSpPr>
        <p:spPr>
          <a:xfrm>
            <a:off x="-441856" y="-197062"/>
            <a:ext cx="4081806" cy="3723588"/>
          </a:xfrm>
          <a:prstGeom prst="diagStrip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B88C2AF-787A-44FF-A111-2DB72FAE8C11}"/>
              </a:ext>
            </a:extLst>
          </p:cNvPr>
          <p:cNvSpPr txBox="1"/>
          <p:nvPr/>
        </p:nvSpPr>
        <p:spPr>
          <a:xfrm>
            <a:off x="1206632" y="1664732"/>
            <a:ext cx="1055765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dirty="0">
              <a:latin typeface="Bookman Old Style" panose="02050604050505020204" pitchFamily="18" charset="0"/>
            </a:endParaRPr>
          </a:p>
          <a:p>
            <a:pPr algn="just"/>
            <a:r>
              <a:rPr lang="ru-RU" dirty="0">
                <a:latin typeface="Bookman Old Style" panose="02050604050505020204" pitchFamily="18" charset="0"/>
              </a:rPr>
              <a:t>Все мы сегодня обсуждаем очень важный вопрос, в решении которого заинтересованы все участники сегодняшнего форума. Мы должны выработать новые формы сотрудничества, партнерства между образовательными учреждениями и предприятиями Аграрно-промышленного комплекса региона. Конечной целью этого сотрудничества является обеспечение сельскохозяйственных предприятий квалифицированными кадрами, специалистами среднего звена. В октябре этого года наш колледж отмечает свой 60-летний юбилей со дня его основания. Это единственное профессионально- техническое учебное учреждение на юге Молдовы из восьми аграрных колледжей, готовящее специалистов для аграрного сектора в регионе в частности и в республике в целом. За эти годы было подготовлено свыше 12 000 специалистов: агрономов, техников механиков автотранспорта, механиков сельскохозяйственных машин и агрегатов, электриков и бухгалтеров. И сегодня нет уголка в республике, нет села или города в Гагаузии, где бы не трудились наши выпускники.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9190901-9E8A-4B7F-94B3-5C66A17AD20C}"/>
              </a:ext>
            </a:extLst>
          </p:cNvPr>
          <p:cNvSpPr txBox="1"/>
          <p:nvPr/>
        </p:nvSpPr>
        <p:spPr>
          <a:xfrm>
            <a:off x="3639950" y="853618"/>
            <a:ext cx="63159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ookman Old Style" panose="02050604050505020204" pitchFamily="18" charset="0"/>
              </a:rPr>
              <a:t>Уважаемые коллеги!</a:t>
            </a:r>
          </a:p>
        </p:txBody>
      </p:sp>
    </p:spTree>
    <p:extLst>
      <p:ext uri="{BB962C8B-B14F-4D97-AF65-F5344CB8AC3E}">
        <p14:creationId xmlns:p14="http://schemas.microsoft.com/office/powerpoint/2010/main" val="23984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9C046B1-DE12-4919-BF51-652D6F6975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37" t="25041" r="41157" b="17388"/>
          <a:stretch/>
        </p:blipFill>
        <p:spPr>
          <a:xfrm>
            <a:off x="0" y="-16497"/>
            <a:ext cx="4732256" cy="68909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CE61A80-8128-4048-801B-A4B900D744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89" t="19381" r="35206" b="11478"/>
          <a:stretch/>
        </p:blipFill>
        <p:spPr>
          <a:xfrm>
            <a:off x="4732256" y="-1259658"/>
            <a:ext cx="7445767" cy="937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8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иагональная полоса 1">
            <a:extLst>
              <a:ext uri="{FF2B5EF4-FFF2-40B4-BE49-F238E27FC236}">
                <a16:creationId xmlns:a16="http://schemas.microsoft.com/office/drawing/2014/main" xmlns="" id="{7353A88B-37BE-4A0B-A071-C9C39FAA63E0}"/>
              </a:ext>
            </a:extLst>
          </p:cNvPr>
          <p:cNvSpPr/>
          <p:nvPr/>
        </p:nvSpPr>
        <p:spPr>
          <a:xfrm>
            <a:off x="-441856" y="-197062"/>
            <a:ext cx="4081806" cy="3723588"/>
          </a:xfrm>
          <a:prstGeom prst="diagStrip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412E8C3-BF53-4CAB-A6D3-8A05DD88EF70}"/>
              </a:ext>
            </a:extLst>
          </p:cNvPr>
          <p:cNvSpPr txBox="1"/>
          <p:nvPr/>
        </p:nvSpPr>
        <p:spPr>
          <a:xfrm>
            <a:off x="2828041" y="805719"/>
            <a:ext cx="908743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Наш педагогический коллектив свою основную задачу видит в привитии молодому поколению любви к земле, ответственность за судьбу Родины, народа, знание ее истории, традиции и обычаев, а также формировании компетенций, навыков и умений будущих специалистов в выбранной профессии. Перед нами, как и перед</a:t>
            </a:r>
          </a:p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всеми преподавателями Молдовы стоят большие и сложные задачи по подготовке достойной смены подрастающего поколения, на плечи которого ляжет будущее нашей страны. Для педагогических коллективов основным документом является «Кодекс Об образовании» и «Регламент об организации и функционировании профессионально-технических учреждений», где сказано: «Главной образовательной задачей колледжей является формирование гармоничной личности и развитие системы компетенций, включающей знания, умения, установление ценности, обеспечивающей возможности активного участия личности в общественной и экономической жизни</a:t>
            </a:r>
            <a:r>
              <a:rPr lang="ru-RU" sz="2000" dirty="0" smtClean="0">
                <a:latin typeface="Bookman Old Style" panose="02050604050505020204" pitchFamily="18" charset="0"/>
              </a:rPr>
              <a:t>».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6" name="Рисунок 5" descr="Отзыв клиента со сплошной заливкой">
            <a:extLst>
              <a:ext uri="{FF2B5EF4-FFF2-40B4-BE49-F238E27FC236}">
                <a16:creationId xmlns:a16="http://schemas.microsoft.com/office/drawing/2014/main" xmlns="" id="{88C2D652-6B08-4B66-AFBD-91DFFC2DB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583" y="4133381"/>
            <a:ext cx="2452541" cy="245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5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иагональная полоса 1">
            <a:extLst>
              <a:ext uri="{FF2B5EF4-FFF2-40B4-BE49-F238E27FC236}">
                <a16:creationId xmlns:a16="http://schemas.microsoft.com/office/drawing/2014/main" xmlns="" id="{7353A88B-37BE-4A0B-A071-C9C39FAA63E0}"/>
              </a:ext>
            </a:extLst>
          </p:cNvPr>
          <p:cNvSpPr/>
          <p:nvPr/>
        </p:nvSpPr>
        <p:spPr>
          <a:xfrm>
            <a:off x="-441856" y="-197062"/>
            <a:ext cx="4081806" cy="3723588"/>
          </a:xfrm>
          <a:prstGeom prst="diagStri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40813D0-8384-4925-B5B1-7409EBF5CC2D}"/>
              </a:ext>
            </a:extLst>
          </p:cNvPr>
          <p:cNvSpPr txBox="1"/>
          <p:nvPr/>
        </p:nvSpPr>
        <p:spPr>
          <a:xfrm>
            <a:off x="1498862" y="4444863"/>
            <a:ext cx="95964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В процессе аккредитации особое место занимает и большое значение имеют отзывы руководителей предприятий, на базе которых проходят практику наши учащиеся. Такая положительная оценка нас радует, но и обязывает искать новые подходы в совершенствовании образовательного процесса, улучшения качества практической подготовки специалистов.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8461C1E-4BB5-41C4-82DD-8955BB867555}"/>
              </a:ext>
            </a:extLst>
          </p:cNvPr>
          <p:cNvSpPr txBox="1"/>
          <p:nvPr/>
        </p:nvSpPr>
        <p:spPr>
          <a:xfrm>
            <a:off x="3535051" y="474145"/>
            <a:ext cx="848412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Bookman Old Style" panose="02050604050505020204" pitchFamily="18" charset="0"/>
              </a:rPr>
              <a:t>Уважаемые коллеги, хочу проинформировать вас, что все пять</a:t>
            </a:r>
          </a:p>
          <a:p>
            <a:r>
              <a:rPr lang="ru-RU" sz="2000" dirty="0">
                <a:latin typeface="Bookman Old Style" panose="02050604050505020204" pitchFamily="18" charset="0"/>
              </a:rPr>
              <a:t>специальностей нашего колледжа прошли государственную</a:t>
            </a:r>
          </a:p>
          <a:p>
            <a:r>
              <a:rPr lang="ru-RU" sz="2000" dirty="0">
                <a:latin typeface="Bookman Old Style" panose="02050604050505020204" pitchFamily="18" charset="0"/>
              </a:rPr>
              <a:t>аккредитацию. Это высокая оценка стала возможной благодаря реализации 10 стандартов качества, главными из которых являются:</a:t>
            </a:r>
          </a:p>
          <a:p>
            <a:endParaRPr lang="ru-RU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latin typeface="Bookman Old Style" panose="02050604050505020204" pitchFamily="18" charset="0"/>
              </a:rPr>
              <a:t>Качественный состав педагогического коллектива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latin typeface="Bookman Old Style" panose="02050604050505020204" pitchFamily="18" charset="0"/>
              </a:rPr>
              <a:t>Материально-техническая база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latin typeface="Bookman Old Style" panose="02050604050505020204" pitchFamily="18" charset="0"/>
              </a:rPr>
              <a:t>Результаты обучения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latin typeface="Bookman Old Style" panose="02050604050505020204" pitchFamily="18" charset="0"/>
              </a:rPr>
              <a:t>Результаты закрепляемости выпускников на производстве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latin typeface="Bookman Old Style" panose="02050604050505020204" pitchFamily="18" charset="0"/>
              </a:rPr>
              <a:t>Партнерство между колледжем и экономическими агентами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>
                <a:latin typeface="Bookman Old Style" panose="02050604050505020204" pitchFamily="18" charset="0"/>
              </a:rPr>
              <a:t>Практическая подготовка выпускников</a:t>
            </a:r>
          </a:p>
        </p:txBody>
      </p:sp>
      <p:pic>
        <p:nvPicPr>
          <p:cNvPr id="9" name="Рисунок 8" descr="Мишень со сплошной заливкой">
            <a:extLst>
              <a:ext uri="{FF2B5EF4-FFF2-40B4-BE49-F238E27FC236}">
                <a16:creationId xmlns:a16="http://schemas.microsoft.com/office/drawing/2014/main" xmlns="" id="{F9364567-E3BC-4203-A154-D81B17B87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3192" y="2406738"/>
            <a:ext cx="1632408" cy="163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8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391BB85-F9B9-4D10-8291-462DA88762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85" t="34616" r="26817" b="11268"/>
          <a:stretch/>
        </p:blipFill>
        <p:spPr>
          <a:xfrm>
            <a:off x="0" y="0"/>
            <a:ext cx="12312141" cy="709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6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иагональная полоса 1">
            <a:extLst>
              <a:ext uri="{FF2B5EF4-FFF2-40B4-BE49-F238E27FC236}">
                <a16:creationId xmlns:a16="http://schemas.microsoft.com/office/drawing/2014/main" xmlns="" id="{7353A88B-37BE-4A0B-A071-C9C39FAA63E0}"/>
              </a:ext>
            </a:extLst>
          </p:cNvPr>
          <p:cNvSpPr/>
          <p:nvPr/>
        </p:nvSpPr>
        <p:spPr>
          <a:xfrm>
            <a:off x="-441856" y="-197062"/>
            <a:ext cx="4081806" cy="3723588"/>
          </a:xfrm>
          <a:prstGeom prst="diagStrip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614E989-62B2-49B6-BAA4-088F50AE0A0D}"/>
              </a:ext>
            </a:extLst>
          </p:cNvPr>
          <p:cNvSpPr txBox="1"/>
          <p:nvPr/>
        </p:nvSpPr>
        <p:spPr>
          <a:xfrm>
            <a:off x="3297811" y="316426"/>
            <a:ext cx="881877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Bookman Old Style" panose="02050604050505020204" pitchFamily="18" charset="0"/>
              </a:rPr>
              <a:t>Мы ежегодно заключаем договора между колледжем и передовыми сельскохозяйственными предприятиями с целью обучить будущих выпускников навыкам практической деятельности и современным технологиям, применяемым в выбранной профессии. Организуем учебные экскурсии на эти предприятия, проводим конкурсы «Лучший по профессии». Стало доброй традицией приглашать руководителей и ведущих специалистов сельскохозяйственных предприятий в качестве председателей квалификационных экзаменационных комиссий.</a:t>
            </a:r>
          </a:p>
          <a:p>
            <a:pPr algn="just"/>
            <a:r>
              <a:rPr lang="ru-RU" dirty="0">
                <a:latin typeface="Bookman Old Style" panose="02050604050505020204" pitchFamily="18" charset="0"/>
              </a:rPr>
              <a:t>У колледжа хорошие партнерские отношения с отделом АПК Исполкома Гагаузии. Наши учащиеся принимают участие в семинарах, проводимых в регионе по различным темам по выращиванию высокотехнологичных культур. Где даются рекомендации по новым технологиям возделывания и защиты сельскохозяйственных культур. Специалисты АПК, руководители аграрно-промышленных предприятий часто выступают перед учащимися по актуальным темам.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98EB5FDC-1278-4F5E-86A5-4BFC62C51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" y="3005388"/>
            <a:ext cx="3340999" cy="292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08DF497-1FA9-4A39-8867-96E83B8DA0D8}"/>
              </a:ext>
            </a:extLst>
          </p:cNvPr>
          <p:cNvSpPr txBox="1"/>
          <p:nvPr/>
        </p:nvSpPr>
        <p:spPr>
          <a:xfrm>
            <a:off x="4177033" y="4563743"/>
            <a:ext cx="78053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Bookman Old Style" panose="02050604050505020204" pitchFamily="18" charset="0"/>
              </a:rPr>
              <a:t>Колледж имеет опыт сотрудничества с с/х учебными заведениями Германии, Франции, Румынии, России и Швейцарии. Просим содействия в установлении партнерского сотрудничества с рядом учебных заведений аграрного направления Турции и Болгарии для обмена опытом и получения новых знаний и компетенций будущих специалистов.</a:t>
            </a:r>
          </a:p>
        </p:txBody>
      </p:sp>
    </p:spTree>
    <p:extLst>
      <p:ext uri="{BB962C8B-B14F-4D97-AF65-F5344CB8AC3E}">
        <p14:creationId xmlns:p14="http://schemas.microsoft.com/office/powerpoint/2010/main" val="250893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D0CB67F-7FE3-4CFA-83AD-BFECE16982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24" t="25130" r="23917" b="24170"/>
          <a:stretch/>
        </p:blipFill>
        <p:spPr>
          <a:xfrm>
            <a:off x="0" y="0"/>
            <a:ext cx="12494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6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иагональная полоса 1">
            <a:extLst>
              <a:ext uri="{FF2B5EF4-FFF2-40B4-BE49-F238E27FC236}">
                <a16:creationId xmlns:a16="http://schemas.microsoft.com/office/drawing/2014/main" xmlns="" id="{7353A88B-37BE-4A0B-A071-C9C39FAA63E0}"/>
              </a:ext>
            </a:extLst>
          </p:cNvPr>
          <p:cNvSpPr/>
          <p:nvPr/>
        </p:nvSpPr>
        <p:spPr>
          <a:xfrm>
            <a:off x="-441856" y="-197062"/>
            <a:ext cx="4081806" cy="3723588"/>
          </a:xfrm>
          <a:prstGeom prst="diagStrip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944084E-41B3-47C7-8182-4E606C1A3E45}"/>
              </a:ext>
            </a:extLst>
          </p:cNvPr>
          <p:cNvSpPr txBox="1"/>
          <p:nvPr/>
        </p:nvSpPr>
        <p:spPr>
          <a:xfrm>
            <a:off x="2409248" y="768221"/>
            <a:ext cx="954935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      В своем выступлении хочу подчеркнуть роль проектов как важное звено в формировании специалистов в сельскохозяйственной области. В первую очередь проекты дают возможность улучшить материально-техническую базу колледжа, во-вторых позволяют перенимать передовой опыт экономических агентов путем проведения форумов, круглых столов, выездов на предприятия, приглашения специалистов в качестве экспертов для общения с учащимися, в-третьих благодаря проектам можно открыть новые рабочие профессии </a:t>
            </a:r>
            <a:r>
              <a:rPr lang="ru-RU" sz="2000" dirty="0" smtClean="0">
                <a:latin typeface="Bookman Old Style" panose="02050604050505020204" pitchFamily="18" charset="0"/>
              </a:rPr>
              <a:t>актуальные </a:t>
            </a:r>
            <a:r>
              <a:rPr lang="ru-RU" sz="2000" dirty="0">
                <a:latin typeface="Bookman Old Style" panose="02050604050505020204" pitchFamily="18" charset="0"/>
              </a:rPr>
              <a:t>на рынке труда и немаловажная роль проектов в улучшении бытовых условий учащихся. Так, например, в рамках проекта «</a:t>
            </a:r>
            <a:r>
              <a:rPr lang="ru-RU" sz="2000" dirty="0" err="1">
                <a:latin typeface="Bookman Old Style" panose="02050604050505020204" pitchFamily="18" charset="0"/>
              </a:rPr>
              <a:t>Livada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Moldovei</a:t>
            </a:r>
            <a:r>
              <a:rPr lang="ru-RU" sz="2000" dirty="0">
                <a:latin typeface="Bookman Old Style" panose="02050604050505020204" pitchFamily="18" charset="0"/>
              </a:rPr>
              <a:t>», мы посадили 2022 году фруктовый сад площадью 4 га, установили метеостанцию, приобрели два новых трактора и агрегаты к ним для выполнения технологических операций в саду, обновили мебель в общежитии №8. Также в рамках данного проекта будут построены две лаборатории одна для сортировки и хранения фруктов и винограда, другая для технического обслуживания с/х техники и агрегатов. </a:t>
            </a:r>
          </a:p>
        </p:txBody>
      </p:sp>
    </p:spTree>
    <p:extLst>
      <p:ext uri="{BB962C8B-B14F-4D97-AF65-F5344CB8AC3E}">
        <p14:creationId xmlns:p14="http://schemas.microsoft.com/office/powerpoint/2010/main" val="1838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60ED9AF-6B9D-491E-A86F-D9B6A2D705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13" t="18832" r="20361" b="14707"/>
          <a:stretch/>
        </p:blipFill>
        <p:spPr>
          <a:xfrm>
            <a:off x="0" y="0"/>
            <a:ext cx="12192000" cy="764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1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C701B2E-47AD-430F-A772-BEF651FC29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54" t="18969" r="22835" b="15739"/>
          <a:stretch/>
        </p:blipFill>
        <p:spPr>
          <a:xfrm>
            <a:off x="1069347" y="1661223"/>
            <a:ext cx="9894616" cy="5523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AD5D440-F46B-4BE2-B489-732CE121912D}"/>
              </a:ext>
            </a:extLst>
          </p:cNvPr>
          <p:cNvSpPr txBox="1"/>
          <p:nvPr/>
        </p:nvSpPr>
        <p:spPr>
          <a:xfrm>
            <a:off x="939536" y="122754"/>
            <a:ext cx="103129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Bookman Old Style" panose="02050604050505020204" pitchFamily="18" charset="0"/>
              </a:rPr>
              <a:t>В рамках другого проекта” CREATIVO” мы открыли новую рабочую профессию «специалист по выращиванию овощей в защищенном грунте», а для этого установили современную теплицу и построили котельную на твердом топливе. В настоящее время мы подали пакет документов в Национальное агентство, по внешней оценке, для аккредитации курса непрерывного образования для взрослого населения.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604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иагональная полоса 1">
            <a:extLst>
              <a:ext uri="{FF2B5EF4-FFF2-40B4-BE49-F238E27FC236}">
                <a16:creationId xmlns:a16="http://schemas.microsoft.com/office/drawing/2014/main" xmlns="" id="{7353A88B-37BE-4A0B-A071-C9C39FAA63E0}"/>
              </a:ext>
            </a:extLst>
          </p:cNvPr>
          <p:cNvSpPr/>
          <p:nvPr/>
        </p:nvSpPr>
        <p:spPr>
          <a:xfrm>
            <a:off x="-441856" y="-197062"/>
            <a:ext cx="4081806" cy="3723588"/>
          </a:xfrm>
          <a:prstGeom prst="diagStri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5959363B-BBF2-4372-86E2-BAF22F949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3" t="17994" r="5720" b="15477"/>
          <a:stretch/>
        </p:blipFill>
        <p:spPr bwMode="auto">
          <a:xfrm>
            <a:off x="886571" y="2983164"/>
            <a:ext cx="6359040" cy="350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2F5D1F7-EB55-401F-9212-8A942F007761}"/>
              </a:ext>
            </a:extLst>
          </p:cNvPr>
          <p:cNvSpPr txBox="1"/>
          <p:nvPr/>
        </p:nvSpPr>
        <p:spPr>
          <a:xfrm>
            <a:off x="4066091" y="695236"/>
            <a:ext cx="77174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Также мы работаем над другим проектом, финансируемым USAID для привлечения инвестиций для проведения выездов к экономическим агентам для закрепления практических навыков, приглашения экспертов в лице экономических агентов в колледж для проведения семинаров с учащимися.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525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8F2421-F9C3-46C1-A30C-B75E2FE10FDA}"/>
              </a:ext>
            </a:extLst>
          </p:cNvPr>
          <p:cNvSpPr txBox="1"/>
          <p:nvPr/>
        </p:nvSpPr>
        <p:spPr>
          <a:xfrm>
            <a:off x="273378" y="910255"/>
            <a:ext cx="4449452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Bookman Old Style" panose="02050604050505020204" pitchFamily="18" charset="0"/>
              </a:rPr>
              <a:t>Более того рабочая группа из числа преподавателей нашего колледжа работает над пакетом документов для открытия еще одной значимой рабочей профессии в сельском хозяйстве электрогазосварщик. Для данной профессии у нас материально техническая база и дидактические кадры соответствует стандартам качества.</a:t>
            </a:r>
            <a:endParaRPr lang="ru-RU" sz="2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8003F3-BD58-4940-ADC8-593E49DF3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26" t="18831" r="35780" b="16426"/>
          <a:stretch/>
        </p:blipFill>
        <p:spPr>
          <a:xfrm>
            <a:off x="5187885" y="0"/>
            <a:ext cx="7004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9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иагональная полоса 1">
            <a:extLst>
              <a:ext uri="{FF2B5EF4-FFF2-40B4-BE49-F238E27FC236}">
                <a16:creationId xmlns:a16="http://schemas.microsoft.com/office/drawing/2014/main" xmlns="" id="{7353A88B-37BE-4A0B-A071-C9C39FAA63E0}"/>
              </a:ext>
            </a:extLst>
          </p:cNvPr>
          <p:cNvSpPr/>
          <p:nvPr/>
        </p:nvSpPr>
        <p:spPr>
          <a:xfrm>
            <a:off x="-441856" y="-197062"/>
            <a:ext cx="4081806" cy="3723588"/>
          </a:xfrm>
          <a:prstGeom prst="diagStripe">
            <a:avLst/>
          </a:prstGeom>
          <a:solidFill>
            <a:srgbClr val="D4C7F3"/>
          </a:solidFill>
          <a:ln>
            <a:solidFill>
              <a:srgbClr val="D4C7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FF293EC-D9EC-41D9-BC82-620C9FB2E8B0}"/>
              </a:ext>
            </a:extLst>
          </p:cNvPr>
          <p:cNvSpPr txBox="1"/>
          <p:nvPr/>
        </p:nvSpPr>
        <p:spPr>
          <a:xfrm>
            <a:off x="4458877" y="3316988"/>
            <a:ext cx="765456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Bookman Old Style" panose="02050604050505020204" pitchFamily="18" charset="0"/>
            </a:endParaRPr>
          </a:p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Проблема 1: Кадровое обеспечение. В прошлом учебном году состоялся первый выпуск в ТУМ специалистов технических специальностей из числа молодежи Гагаузии, которые учились на бюджетные средства автономии. Но к сожалению, ни один из них не вернулся домой и колледж испытывает дефицит преподавателей технических дисциплин. Данный вопрос требует решения. </a:t>
            </a:r>
          </a:p>
          <a:p>
            <a:pPr algn="just"/>
            <a:endParaRPr lang="ru-RU" sz="2000" dirty="0">
              <a:latin typeface="Bookman Old Style" panose="02050604050505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9C5B121-A3BE-4F15-922D-BC2B07FB0293}"/>
              </a:ext>
            </a:extLst>
          </p:cNvPr>
          <p:cNvSpPr txBox="1"/>
          <p:nvPr/>
        </p:nvSpPr>
        <p:spPr>
          <a:xfrm>
            <a:off x="3799003" y="253883"/>
            <a:ext cx="63159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Учитывая вышеизложенное предлагаем: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91D9D583-A284-449C-8A07-BD1391FE3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248" y="2862653"/>
            <a:ext cx="5075516" cy="33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777166F-CDB2-42A9-8115-D1AC829F5E99}"/>
              </a:ext>
            </a:extLst>
          </p:cNvPr>
          <p:cNvSpPr txBox="1"/>
          <p:nvPr/>
        </p:nvSpPr>
        <p:spPr>
          <a:xfrm>
            <a:off x="2656044" y="1108327"/>
            <a:ext cx="92194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Ежегодно на базе Светловского аграрно-технического коллежа проводить научно практические конференции, круглые столы с участием руководства автономии, центра занятости населения, руководителей сельскохозяйственных предприятий, научных работников. Такие мероприятия будут способствовать нашим выпускникам лучше найти себе место на рынке труда. </a:t>
            </a:r>
          </a:p>
        </p:txBody>
      </p:sp>
    </p:spTree>
    <p:extLst>
      <p:ext uri="{BB962C8B-B14F-4D97-AF65-F5344CB8AC3E}">
        <p14:creationId xmlns:p14="http://schemas.microsoft.com/office/powerpoint/2010/main" val="272750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04378CE1-394C-4908-9D2B-EE82D6F27C8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EFDFC"/>
              </a:clrFrom>
              <a:clrTo>
                <a:srgbClr val="FE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30" y="2351086"/>
            <a:ext cx="6009218" cy="450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7A6789-F0E3-4A3C-8E0A-ED854614ECDC}"/>
              </a:ext>
            </a:extLst>
          </p:cNvPr>
          <p:cNvSpPr txBox="1"/>
          <p:nvPr/>
        </p:nvSpPr>
        <p:spPr>
          <a:xfrm>
            <a:off x="3094350" y="751774"/>
            <a:ext cx="88494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Проблема 2: Материально-техническая база и улучшение бытовых условий. Да мы на бюджете Министерства образования и исследований, но те средства, которые выделяют колледжу недостаточны для замены окон в общежитиях и учебном корпусе, ремонта балконов, кровли и замены мебели. </a:t>
            </a:r>
            <a:endParaRPr lang="ru-RU" sz="2000" dirty="0"/>
          </a:p>
        </p:txBody>
      </p:sp>
      <p:sp>
        <p:nvSpPr>
          <p:cNvPr id="8" name="Диагональная полоса 7">
            <a:extLst>
              <a:ext uri="{FF2B5EF4-FFF2-40B4-BE49-F238E27FC236}">
                <a16:creationId xmlns:a16="http://schemas.microsoft.com/office/drawing/2014/main" xmlns="" id="{E2676E2B-19C3-4FD6-91B0-194448346881}"/>
              </a:ext>
            </a:extLst>
          </p:cNvPr>
          <p:cNvSpPr/>
          <p:nvPr/>
        </p:nvSpPr>
        <p:spPr>
          <a:xfrm>
            <a:off x="-441856" y="-197062"/>
            <a:ext cx="4081806" cy="3723588"/>
          </a:xfrm>
          <a:prstGeom prst="diagStri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FE233AE-BF9A-408E-93FB-E9E4166319B3}"/>
              </a:ext>
            </a:extLst>
          </p:cNvPr>
          <p:cNvSpPr txBox="1"/>
          <p:nvPr/>
        </p:nvSpPr>
        <p:spPr>
          <a:xfrm>
            <a:off x="6890994" y="2628351"/>
            <a:ext cx="478687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Bookman Old Style" panose="02050604050505020204" pitchFamily="18" charset="0"/>
              </a:rPr>
              <a:t>В данном контексте считаю в тесном сотрудничестве с властями автономии привлекать крупные проекты для решения данных задач. Аграрное образование нуждается в поддержке властей региона. Ведь мы готовим специалистов одной из важных профессий-профессия Растить Хлеб для людей.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6534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8E9333E-B432-429A-BA3F-62F946092B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35490" t="37050" r="35396" b="20815"/>
          <a:stretch/>
        </p:blipFill>
        <p:spPr>
          <a:xfrm>
            <a:off x="-308658" y="41053"/>
            <a:ext cx="12500658" cy="98089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E57BD75-77E4-416F-80C6-C5AF04E5FC68}"/>
              </a:ext>
            </a:extLst>
          </p:cNvPr>
          <p:cNvSpPr txBox="1"/>
          <p:nvPr/>
        </p:nvSpPr>
        <p:spPr>
          <a:xfrm>
            <a:off x="1749302" y="3282093"/>
            <a:ext cx="988636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latin typeface="Bookman Old Style" panose="02050604050505020204" pitchFamily="18" charset="0"/>
              </a:rPr>
              <a:t>Спасибо за внимание!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35446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1093</Words>
  <Application>Microsoft Office PowerPoint</Application>
  <PresentationFormat>Широкоэкранный</PresentationFormat>
  <Paragraphs>41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Arial Bold</vt:lpstr>
      <vt:lpstr>Bookman Old Style</vt:lpstr>
      <vt:lpstr>Calibri</vt:lpstr>
      <vt:lpstr>Calibri Light</vt:lpstr>
      <vt:lpstr>Courier New</vt:lpstr>
      <vt:lpstr>Times New Roman Bold</vt:lpstr>
      <vt:lpstr>Times New Roman Regular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lambrunikolai@outlook.com</dc:creator>
  <cp:lastModifiedBy>корина</cp:lastModifiedBy>
  <cp:revision>38</cp:revision>
  <dcterms:created xsi:type="dcterms:W3CDTF">2023-07-17T13:02:38Z</dcterms:created>
  <dcterms:modified xsi:type="dcterms:W3CDTF">2023-07-21T10:27:53Z</dcterms:modified>
</cp:coreProperties>
</file>