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țiune implicită" id="{A51481E9-FF3B-4707-9818-9DA911BAD84A}">
          <p14:sldIdLst>
            <p14:sldId id="256"/>
            <p14:sldId id="257"/>
            <p14:sldId id="271"/>
            <p14:sldId id="258"/>
            <p14:sldId id="259"/>
            <p14:sldId id="260"/>
            <p14:sldId id="262"/>
            <p14:sldId id="261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Resurse\0002_Statistica\Statistica\1907_Agricultura_Funcia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Resurse\0002_Statistica\Statistica\221003_Balantele_resur_alimentare_ani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Resurse\0002_Statistica\Statistica\221003_Balantele_resur_alimentare_ani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Resurse\0002_Statistica\Statistica\Salarizare_Ocupatia_Pensionari\1803_Salariati_Protectia_Social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Resurse\0002_Statistica\Statistica\230725_Salaria&#539;i_Agricultur&#259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Resurse\0002_Statistica\Statistica\230725_Salaria&#539;i_Agricultur&#259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Resurse\0002_Statistica\Statistica\230725_Salaria&#539;i_Agricultur&#259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Resurse\0002_Statistica\Statistica\230725_Salaria&#539;i_Agricultur&#259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Resurse\0002_Statistica\Statistica\200929_Educatia\201221_Invatamant_Superior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Resurse\0002_Statistica\Statistica\230726_Venituri_V&#226;nzari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Resurse\0002_Statistica\Statistica\230726_Venituri_V&#226;nzari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MD" sz="2000" dirty="0"/>
              <a:t>Producția</a:t>
            </a:r>
            <a:r>
              <a:rPr lang="ro-MD" sz="2000" baseline="0" dirty="0"/>
              <a:t> Globală Agricolă pe tipuri de gospodării, miliarde lei</a:t>
            </a:r>
          </a:p>
          <a:p>
            <a:pPr>
              <a:defRPr/>
            </a:pPr>
            <a:r>
              <a:rPr lang="ro-MD" sz="1800" b="0" i="0" u="none" strike="noStrike" baseline="0" dirty="0">
                <a:effectLst/>
              </a:rPr>
              <a:t>(În prețurile anului </a:t>
            </a:r>
            <a:r>
              <a:rPr lang="ro-MD" sz="1800" b="1" i="0" u="none" strike="noStrike" baseline="0" dirty="0">
                <a:effectLst/>
              </a:rPr>
              <a:t>2022</a:t>
            </a:r>
            <a:r>
              <a:rPr lang="ro-MD" sz="1800" b="0" i="0" u="none" strike="noStrike" baseline="0" dirty="0">
                <a:effectLst/>
              </a:rPr>
              <a:t>)</a:t>
            </a:r>
            <a:endParaRPr lang="ro-MD" sz="1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'5A'!$A$3</c:f>
              <c:strCache>
                <c:ptCount val="1"/>
                <c:pt idx="0">
                  <c:v>Întreprinderi Agricole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'5A'!$B$1:$R$1</c:f>
              <c:strCache>
                <c:ptCount val="17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1987*</c:v>
                </c:pt>
                <c:pt idx="8">
                  <c:v>1991**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strCache>
            </c:strRef>
          </c:cat>
          <c:val>
            <c:numRef>
              <c:f>'5A'!$B$3:$R$3</c:f>
              <c:numCache>
                <c:formatCode>General</c:formatCode>
                <c:ptCount val="17"/>
                <c:pt idx="3" formatCode="0.0">
                  <c:v>36.223942407830599</c:v>
                </c:pt>
                <c:pt idx="4" formatCode="0.0">
                  <c:v>41.585085884189525</c:v>
                </c:pt>
                <c:pt idx="5" formatCode="0.0">
                  <c:v>51.16135144295805</c:v>
                </c:pt>
                <c:pt idx="6" formatCode="0.0">
                  <c:v>53.770890435345535</c:v>
                </c:pt>
                <c:pt idx="7" formatCode="0.0">
                  <c:v>64.586820214245762</c:v>
                </c:pt>
                <c:pt idx="8" formatCode="0.0">
                  <c:v>48.256159446242776</c:v>
                </c:pt>
                <c:pt idx="9" formatCode="0.0">
                  <c:v>22.921382674340613</c:v>
                </c:pt>
                <c:pt idx="10" formatCode="0.0">
                  <c:v>9.8473038949694534</c:v>
                </c:pt>
                <c:pt idx="11" formatCode="0.0">
                  <c:v>11.935202648061296</c:v>
                </c:pt>
                <c:pt idx="12" formatCode="0.0">
                  <c:v>12.949934186464755</c:v>
                </c:pt>
                <c:pt idx="13" formatCode="0.0">
                  <c:v>15.977953561678692</c:v>
                </c:pt>
                <c:pt idx="14" formatCode="0.0">
                  <c:v>15.335640667316653</c:v>
                </c:pt>
                <c:pt idx="15" formatCode="0.0">
                  <c:v>34.84169473703453</c:v>
                </c:pt>
                <c:pt idx="16" formatCode="0.0">
                  <c:v>23.137354838354657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D26-4538-ACEA-7B0090F42DCE}"/>
            </c:ext>
          </c:extLst>
        </c:ser>
        <c:ser>
          <c:idx val="2"/>
          <c:order val="2"/>
          <c:tx>
            <c:strRef>
              <c:f>'5A'!$A$4</c:f>
              <c:strCache>
                <c:ptCount val="1"/>
                <c:pt idx="0">
                  <c:v>Persoane fizice inclusiv fermieri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5"/>
              <c:layout>
                <c:manualLayout>
                  <c:x val="8.3249504165939408E-4"/>
                  <c:y val="5.48820862311974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D26-4538-ACEA-7B0090F42DC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'5A'!$B$1:$R$1</c:f>
              <c:strCache>
                <c:ptCount val="17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1987*</c:v>
                </c:pt>
                <c:pt idx="8">
                  <c:v>1991**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strCache>
            </c:strRef>
          </c:cat>
          <c:val>
            <c:numRef>
              <c:f>'5A'!$B$4:$R$4</c:f>
              <c:numCache>
                <c:formatCode>General</c:formatCode>
                <c:ptCount val="17"/>
                <c:pt idx="3" formatCode="0.0">
                  <c:v>9.0559856019576497</c:v>
                </c:pt>
                <c:pt idx="4" formatCode="0.0">
                  <c:v>10.396271471047383</c:v>
                </c:pt>
                <c:pt idx="5" formatCode="0.0">
                  <c:v>10.852407881839586</c:v>
                </c:pt>
                <c:pt idx="6" formatCode="0.0">
                  <c:v>11.963694448939959</c:v>
                </c:pt>
                <c:pt idx="7" formatCode="0.0">
                  <c:v>13.228625827014191</c:v>
                </c:pt>
                <c:pt idx="8" formatCode="0.0">
                  <c:v>9.6512318892485514</c:v>
                </c:pt>
                <c:pt idx="9" formatCode="0.0">
                  <c:v>18.011035965064785</c:v>
                </c:pt>
                <c:pt idx="10" formatCode="0.0">
                  <c:v>21.55165815809935</c:v>
                </c:pt>
                <c:pt idx="11" formatCode="0.0">
                  <c:v>24.094740535046409</c:v>
                </c:pt>
                <c:pt idx="12" formatCode="0.0">
                  <c:v>22.289562196886482</c:v>
                </c:pt>
                <c:pt idx="13" formatCode="0.0">
                  <c:v>22.064992870571434</c:v>
                </c:pt>
                <c:pt idx="14" formatCode="0.0">
                  <c:v>20.975378086637811</c:v>
                </c:pt>
                <c:pt idx="15" formatCode="0.0">
                  <c:v>22.529714894213534</c:v>
                </c:pt>
                <c:pt idx="16" formatCode="0.0">
                  <c:v>17.481603180568964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D26-4538-ACEA-7B0090F42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89158024"/>
        <c:axId val="315193976"/>
      </c:barChart>
      <c:lineChart>
        <c:grouping val="standard"/>
        <c:varyColors val="0"/>
        <c:ser>
          <c:idx val="0"/>
          <c:order val="0"/>
          <c:tx>
            <c:strRef>
              <c:f>'5A'!$A$2</c:f>
              <c:strCache>
                <c:ptCount val="1"/>
                <c:pt idx="0">
                  <c:v>Producația Globală Agricolă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'5A'!$B$1:$R$1</c:f>
              <c:strCache>
                <c:ptCount val="17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1987*</c:v>
                </c:pt>
                <c:pt idx="8">
                  <c:v>1991**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strCache>
            </c:strRef>
          </c:cat>
          <c:val>
            <c:numRef>
              <c:f>'5A'!$B$2:$R$2</c:f>
              <c:numCache>
                <c:formatCode>0.0</c:formatCode>
                <c:ptCount val="17"/>
                <c:pt idx="0">
                  <c:v>18.481603269301324</c:v>
                </c:pt>
                <c:pt idx="1">
                  <c:v>26.129163242805323</c:v>
                </c:pt>
                <c:pt idx="2">
                  <c:v>31.864833222933321</c:v>
                </c:pt>
                <c:pt idx="3">
                  <c:v>45.27992800978825</c:v>
                </c:pt>
                <c:pt idx="4">
                  <c:v>51.981357355236909</c:v>
                </c:pt>
                <c:pt idx="5">
                  <c:v>62.01375932479764</c:v>
                </c:pt>
                <c:pt idx="6">
                  <c:v>65.734584884285496</c:v>
                </c:pt>
                <c:pt idx="7">
                  <c:v>77.815446041259946</c:v>
                </c:pt>
                <c:pt idx="8">
                  <c:v>57.907391335491326</c:v>
                </c:pt>
                <c:pt idx="9">
                  <c:v>40.932418639405398</c:v>
                </c:pt>
                <c:pt idx="10">
                  <c:v>31.398962053068804</c:v>
                </c:pt>
                <c:pt idx="11">
                  <c:v>36.029943183107704</c:v>
                </c:pt>
                <c:pt idx="12">
                  <c:v>35.239496383351238</c:v>
                </c:pt>
                <c:pt idx="13">
                  <c:v>38.042946432250126</c:v>
                </c:pt>
                <c:pt idx="14">
                  <c:v>36.311018753954464</c:v>
                </c:pt>
                <c:pt idx="15">
                  <c:v>57.371409631248063</c:v>
                </c:pt>
                <c:pt idx="16">
                  <c:v>40.618958018923621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D26-4538-ACEA-7B0090F42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9158024"/>
        <c:axId val="315193976"/>
      </c:lineChart>
      <c:catAx>
        <c:axId val="289158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5193976"/>
        <c:crosses val="autoZero"/>
        <c:auto val="1"/>
        <c:lblAlgn val="ctr"/>
        <c:lblOffset val="100"/>
        <c:noMultiLvlLbl val="0"/>
      </c:catAx>
      <c:valAx>
        <c:axId val="31519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915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/>
              <a:t>TOP-10 Dependențe de import la produsele aliemntare</a:t>
            </a:r>
          </a:p>
          <a:p>
            <a:pPr>
              <a:defRPr/>
            </a:pPr>
            <a:r>
              <a:rPr lang="ro-RO"/>
              <a:t>(în baza datelor din 2021)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'anul 2021'!$P$9:$P$18</c:f>
              <c:strCache>
                <c:ptCount val="10"/>
                <c:pt idx="0">
                  <c:v>Cartofi</c:v>
                </c:pt>
                <c:pt idx="1">
                  <c:v>Carne de porc</c:v>
                </c:pt>
                <c:pt idx="2">
                  <c:v>Legume total</c:v>
                </c:pt>
                <c:pt idx="3">
                  <c:v>Carne total</c:v>
                </c:pt>
                <c:pt idx="4">
                  <c:v>Varză</c:v>
                </c:pt>
                <c:pt idx="5">
                  <c:v>Lapte</c:v>
                </c:pt>
                <c:pt idx="6">
                  <c:v>Carne de pasăre</c:v>
                </c:pt>
                <c:pt idx="7">
                  <c:v>Ovâs</c:v>
                </c:pt>
                <c:pt idx="8">
                  <c:v>Unt</c:v>
                </c:pt>
                <c:pt idx="9">
                  <c:v>Tomate</c:v>
                </c:pt>
              </c:strCache>
            </c:strRef>
          </c:cat>
          <c:val>
            <c:numRef>
              <c:f>'anul 2021'!$Q$9:$Q$18</c:f>
              <c:numCache>
                <c:formatCode>0.0%</c:formatCode>
                <c:ptCount val="10"/>
                <c:pt idx="0">
                  <c:v>0.14912782857069207</c:v>
                </c:pt>
                <c:pt idx="1">
                  <c:v>0.15208869230397648</c:v>
                </c:pt>
                <c:pt idx="2">
                  <c:v>0.20548939916126696</c:v>
                </c:pt>
                <c:pt idx="3">
                  <c:v>0.26144747303955707</c:v>
                </c:pt>
                <c:pt idx="4">
                  <c:v>0.27580740000000004</c:v>
                </c:pt>
                <c:pt idx="5">
                  <c:v>0.34042198589431916</c:v>
                </c:pt>
                <c:pt idx="6">
                  <c:v>0.40436397913231248</c:v>
                </c:pt>
                <c:pt idx="7">
                  <c:v>0.46181574873134912</c:v>
                </c:pt>
                <c:pt idx="8">
                  <c:v>0.51300671276767984</c:v>
                </c:pt>
                <c:pt idx="9">
                  <c:v>0.52234652652513347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8DE-4B39-96FA-BB0525E0D9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6"/>
        <c:overlap val="-58"/>
        <c:axId val="315195152"/>
        <c:axId val="315195544"/>
      </c:barChart>
      <c:catAx>
        <c:axId val="315195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5195544"/>
        <c:crosses val="autoZero"/>
        <c:auto val="1"/>
        <c:lblAlgn val="ctr"/>
        <c:lblOffset val="100"/>
        <c:noMultiLvlLbl val="0"/>
      </c:catAx>
      <c:valAx>
        <c:axId val="315195544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5195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dirty="0"/>
              <a:t>TOP-10 Produse alimentare cu cel mai mare</a:t>
            </a:r>
            <a:r>
              <a:rPr lang="ro-RO" baseline="0" dirty="0"/>
              <a:t> grad de aprovizionare locală</a:t>
            </a:r>
            <a:endParaRPr lang="ro-R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'anul 2021'!$P$47:$P$56</c:f>
              <c:strCache>
                <c:ptCount val="10"/>
                <c:pt idx="0">
                  <c:v>Struguri de masă</c:v>
                </c:pt>
                <c:pt idx="1">
                  <c:v>Porumb</c:v>
                </c:pt>
                <c:pt idx="2">
                  <c:v>Ceriale</c:v>
                </c:pt>
                <c:pt idx="3">
                  <c:v>Grâu</c:v>
                </c:pt>
                <c:pt idx="4">
                  <c:v>Fructe</c:v>
                </c:pt>
                <c:pt idx="5">
                  <c:v>Mere</c:v>
                </c:pt>
                <c:pt idx="6">
                  <c:v>Nuci</c:v>
                </c:pt>
                <c:pt idx="7">
                  <c:v>Floarea soarelui</c:v>
                </c:pt>
                <c:pt idx="8">
                  <c:v>Prune</c:v>
                </c:pt>
                <c:pt idx="9">
                  <c:v>Fructe uscate</c:v>
                </c:pt>
              </c:strCache>
            </c:strRef>
          </c:cat>
          <c:val>
            <c:numRef>
              <c:f>'anul 2021'!$Q$47:$Q$56</c:f>
              <c:numCache>
                <c:formatCode>0.0%</c:formatCode>
                <c:ptCount val="10"/>
                <c:pt idx="0">
                  <c:v>2.0625824938436126</c:v>
                </c:pt>
                <c:pt idx="1">
                  <c:v>2.1682650879017622</c:v>
                </c:pt>
                <c:pt idx="2">
                  <c:v>2.1983999999999999</c:v>
                </c:pt>
                <c:pt idx="3">
                  <c:v>2.3648025680412368</c:v>
                </c:pt>
                <c:pt idx="4">
                  <c:v>2.5800199856192387</c:v>
                </c:pt>
                <c:pt idx="5">
                  <c:v>2.6599557247357564</c:v>
                </c:pt>
                <c:pt idx="6">
                  <c:v>2.8962485205988009</c:v>
                </c:pt>
                <c:pt idx="7">
                  <c:v>3.0177917629598743</c:v>
                </c:pt>
                <c:pt idx="8">
                  <c:v>3.7334013303222155</c:v>
                </c:pt>
                <c:pt idx="9">
                  <c:v>13.020113676193048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7F-48C6-8D3B-8BD04A2A3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6"/>
        <c:overlap val="-58"/>
        <c:axId val="315196328"/>
        <c:axId val="315196720"/>
      </c:barChart>
      <c:catAx>
        <c:axId val="315196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5196720"/>
        <c:crosses val="autoZero"/>
        <c:auto val="1"/>
        <c:lblAlgn val="ctr"/>
        <c:lblOffset val="100"/>
        <c:noMultiLvlLbl val="0"/>
      </c:catAx>
      <c:valAx>
        <c:axId val="315196720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5196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 dirty="0"/>
              <a:t>Salariații și pensionarii pentru limita de vârstă din Republica Moldova, mii persoane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A!$A$2</c:f>
              <c:strCache>
                <c:ptCount val="1"/>
                <c:pt idx="0">
                  <c:v>Salariați Media anuală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A!$B$1:$I$1</c:f>
              <c:strCache>
                <c:ptCount val="8"/>
                <c:pt idx="0">
                  <c:v>1990*</c:v>
                </c:pt>
                <c:pt idx="1">
                  <c:v>1995</c:v>
                </c:pt>
                <c:pt idx="2">
                  <c:v>2000</c:v>
                </c:pt>
                <c:pt idx="3">
                  <c:v>2005</c:v>
                </c:pt>
                <c:pt idx="4">
                  <c:v>2010</c:v>
                </c:pt>
                <c:pt idx="5">
                  <c:v>2015</c:v>
                </c:pt>
                <c:pt idx="6">
                  <c:v>2020</c:v>
                </c:pt>
                <c:pt idx="7">
                  <c:v>2022 est.</c:v>
                </c:pt>
              </c:strCache>
            </c:strRef>
          </c:cat>
          <c:val>
            <c:numRef>
              <c:f>A!$B$2:$I$2</c:f>
              <c:numCache>
                <c:formatCode>#,##0</c:formatCode>
                <c:ptCount val="8"/>
                <c:pt idx="0">
                  <c:v>1510</c:v>
                </c:pt>
                <c:pt idx="1">
                  <c:v>1210</c:v>
                </c:pt>
                <c:pt idx="2">
                  <c:v>696.8</c:v>
                </c:pt>
                <c:pt idx="3">
                  <c:v>660</c:v>
                </c:pt>
                <c:pt idx="4">
                  <c:v>597.5</c:v>
                </c:pt>
                <c:pt idx="5">
                  <c:v>601.4</c:v>
                </c:pt>
                <c:pt idx="6">
                  <c:v>601.59699999999998</c:v>
                </c:pt>
                <c:pt idx="7">
                  <c:v>627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656-43AC-97A4-16815337EDE9}"/>
            </c:ext>
          </c:extLst>
        </c:ser>
        <c:ser>
          <c:idx val="1"/>
          <c:order val="1"/>
          <c:tx>
            <c:strRef>
              <c:f>A!$A$3</c:f>
              <c:strCache>
                <c:ptCount val="1"/>
                <c:pt idx="0">
                  <c:v>Pensionari limita de vârstă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A!$B$1:$I$1</c:f>
              <c:strCache>
                <c:ptCount val="8"/>
                <c:pt idx="0">
                  <c:v>1990*</c:v>
                </c:pt>
                <c:pt idx="1">
                  <c:v>1995</c:v>
                </c:pt>
                <c:pt idx="2">
                  <c:v>2000</c:v>
                </c:pt>
                <c:pt idx="3">
                  <c:v>2005</c:v>
                </c:pt>
                <c:pt idx="4">
                  <c:v>2010</c:v>
                </c:pt>
                <c:pt idx="5">
                  <c:v>2015</c:v>
                </c:pt>
                <c:pt idx="6">
                  <c:v>2020</c:v>
                </c:pt>
                <c:pt idx="7">
                  <c:v>2022 est.</c:v>
                </c:pt>
              </c:strCache>
            </c:strRef>
          </c:cat>
          <c:val>
            <c:numRef>
              <c:f>A!$B$3:$I$3</c:f>
              <c:numCache>
                <c:formatCode>#,##0</c:formatCode>
                <c:ptCount val="8"/>
                <c:pt idx="0">
                  <c:v>580</c:v>
                </c:pt>
                <c:pt idx="1">
                  <c:v>566</c:v>
                </c:pt>
                <c:pt idx="2">
                  <c:v>518</c:v>
                </c:pt>
                <c:pt idx="3">
                  <c:v>451.8</c:v>
                </c:pt>
                <c:pt idx="4">
                  <c:v>460.5</c:v>
                </c:pt>
                <c:pt idx="5">
                  <c:v>518.9</c:v>
                </c:pt>
                <c:pt idx="6">
                  <c:v>524.45000000000005</c:v>
                </c:pt>
                <c:pt idx="7">
                  <c:v>524.79999999999995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656-43AC-97A4-16815337E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197504"/>
        <c:axId val="315961920"/>
      </c:lineChart>
      <c:catAx>
        <c:axId val="31519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5961920"/>
        <c:crosses val="autoZero"/>
        <c:auto val="1"/>
        <c:lblAlgn val="ctr"/>
        <c:lblOffset val="100"/>
        <c:noMultiLvlLbl val="0"/>
      </c:catAx>
      <c:valAx>
        <c:axId val="31596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519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 dirty="0"/>
              <a:t>Populația ocupată din agricultură, mii persoane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B!$A$3</c:f>
              <c:strCache>
                <c:ptCount val="1"/>
                <c:pt idx="0">
                  <c:v>Inclusiv salariați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B!$B$1:$I$1</c:f>
              <c:numCache>
                <c:formatCode>General</c:formatCode>
                <c:ptCount val="8"/>
                <c:pt idx="0">
                  <c:v>1996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2015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B!$B$3:$I$3</c:f>
              <c:numCache>
                <c:formatCode>General</c:formatCode>
                <c:ptCount val="8"/>
                <c:pt idx="0">
                  <c:v>515.5</c:v>
                </c:pt>
                <c:pt idx="1">
                  <c:v>184.9</c:v>
                </c:pt>
                <c:pt idx="2">
                  <c:v>119.2</c:v>
                </c:pt>
                <c:pt idx="3">
                  <c:v>58.1</c:v>
                </c:pt>
                <c:pt idx="4">
                  <c:v>39.299999999999997</c:v>
                </c:pt>
                <c:pt idx="5">
                  <c:v>34.200000000000003</c:v>
                </c:pt>
                <c:pt idx="6">
                  <c:v>34.5</c:v>
                </c:pt>
                <c:pt idx="7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B1-4F5B-AE7B-63352489C1CB}"/>
            </c:ext>
          </c:extLst>
        </c:ser>
        <c:ser>
          <c:idx val="2"/>
          <c:order val="2"/>
          <c:tx>
            <c:strRef>
              <c:f>B!$A$4</c:f>
              <c:strCache>
                <c:ptCount val="1"/>
                <c:pt idx="0">
                  <c:v>Pe cont propriu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B!$B$1:$I$1</c:f>
              <c:numCache>
                <c:formatCode>General</c:formatCode>
                <c:ptCount val="8"/>
                <c:pt idx="0">
                  <c:v>1996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2015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B!$B$4:$I$4</c:f>
              <c:numCache>
                <c:formatCode>General</c:formatCode>
                <c:ptCount val="8"/>
                <c:pt idx="0">
                  <c:v>195.5</c:v>
                </c:pt>
                <c:pt idx="1">
                  <c:v>585.5</c:v>
                </c:pt>
                <c:pt idx="2">
                  <c:v>417.3</c:v>
                </c:pt>
                <c:pt idx="3">
                  <c:v>256.59999999999997</c:v>
                </c:pt>
                <c:pt idx="4">
                  <c:v>167.2</c:v>
                </c:pt>
                <c:pt idx="5">
                  <c:v>141.69999999999999</c:v>
                </c:pt>
                <c:pt idx="6">
                  <c:v>146.69999999999999</c:v>
                </c:pt>
                <c:pt idx="7">
                  <c:v>144.30000000000001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CB1-4F5B-AE7B-63352489C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15962704"/>
        <c:axId val="315963488"/>
      </c:barChart>
      <c:lineChart>
        <c:grouping val="standard"/>
        <c:varyColors val="0"/>
        <c:ser>
          <c:idx val="0"/>
          <c:order val="0"/>
          <c:tx>
            <c:strRef>
              <c:f>B!$A$2</c:f>
              <c:strCache>
                <c:ptCount val="1"/>
                <c:pt idx="0">
                  <c:v>Populația ocupată agricultură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B!$B$1:$I$1</c:f>
              <c:numCache>
                <c:formatCode>General</c:formatCode>
                <c:ptCount val="8"/>
                <c:pt idx="0">
                  <c:v>1996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2015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B!$B$2:$I$2</c:f>
              <c:numCache>
                <c:formatCode>General</c:formatCode>
                <c:ptCount val="8"/>
                <c:pt idx="0">
                  <c:v>711</c:v>
                </c:pt>
                <c:pt idx="1">
                  <c:v>770.4</c:v>
                </c:pt>
                <c:pt idx="2">
                  <c:v>536.5</c:v>
                </c:pt>
                <c:pt idx="3">
                  <c:v>314.7</c:v>
                </c:pt>
                <c:pt idx="4">
                  <c:v>206.5</c:v>
                </c:pt>
                <c:pt idx="5">
                  <c:v>175.9</c:v>
                </c:pt>
                <c:pt idx="6">
                  <c:v>181.2</c:v>
                </c:pt>
                <c:pt idx="7">
                  <c:v>179.3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CB1-4F5B-AE7B-63352489C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5962704"/>
        <c:axId val="315963488"/>
      </c:lineChart>
      <c:catAx>
        <c:axId val="31596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5963488"/>
        <c:crosses val="autoZero"/>
        <c:auto val="1"/>
        <c:lblAlgn val="ctr"/>
        <c:lblOffset val="100"/>
        <c:noMultiLvlLbl val="0"/>
      </c:catAx>
      <c:valAx>
        <c:axId val="31596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596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 dirty="0"/>
              <a:t>Vârsta medie a</a:t>
            </a:r>
            <a:r>
              <a:rPr lang="ro-RO" sz="2400" baseline="0" dirty="0"/>
              <a:t> un</a:t>
            </a:r>
            <a:r>
              <a:rPr lang="ro-RO" sz="2400" dirty="0"/>
              <a:t>ei persoane ocupate în agricultură, ani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'Vârsta medie'!$L$17:$X$17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'Vârsta medie'!$L$26:$X$26</c:f>
              <c:numCache>
                <c:formatCode>0.0</c:formatCode>
                <c:ptCount val="13"/>
                <c:pt idx="0">
                  <c:v>43.696695265332067</c:v>
                </c:pt>
                <c:pt idx="1">
                  <c:v>43.914860681114547</c:v>
                </c:pt>
                <c:pt idx="2">
                  <c:v>44.171282558522911</c:v>
                </c:pt>
                <c:pt idx="3">
                  <c:v>44.089671500443927</c:v>
                </c:pt>
                <c:pt idx="4">
                  <c:v>44.577239709443099</c:v>
                </c:pt>
                <c:pt idx="5">
                  <c:v>44.216106014271155</c:v>
                </c:pt>
                <c:pt idx="6">
                  <c:v>44.767096134786911</c:v>
                </c:pt>
                <c:pt idx="7">
                  <c:v>45.76576327433628</c:v>
                </c:pt>
                <c:pt idx="8">
                  <c:v>46.049948506694129</c:v>
                </c:pt>
                <c:pt idx="9">
                  <c:v>46.126914660831517</c:v>
                </c:pt>
                <c:pt idx="10">
                  <c:v>45.706083001705508</c:v>
                </c:pt>
                <c:pt idx="11">
                  <c:v>45.4666114790287</c:v>
                </c:pt>
                <c:pt idx="12">
                  <c:v>46.191578360290016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1F-4DCB-8E2D-208473A360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964272"/>
        <c:axId val="315964664"/>
      </c:barChart>
      <c:catAx>
        <c:axId val="31596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5964664"/>
        <c:crosses val="autoZero"/>
        <c:auto val="1"/>
        <c:lblAlgn val="ctr"/>
        <c:lblOffset val="100"/>
        <c:noMultiLvlLbl val="0"/>
      </c:catAx>
      <c:valAx>
        <c:axId val="31596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5964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 dirty="0"/>
              <a:t>Ponderea salariaților care au participat la cursuri de Formare</a:t>
            </a:r>
            <a:r>
              <a:rPr lang="ro-RO" sz="2400" baseline="0" dirty="0"/>
              <a:t> Profesională Continuă</a:t>
            </a:r>
            <a:endParaRPr lang="ro-RO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E!$A$3</c:f>
              <c:strCache>
                <c:ptCount val="1"/>
                <c:pt idx="0">
                  <c:v>Agricultură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E!$B$1:$J$1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E!$B$3:$J$3</c:f>
              <c:numCache>
                <c:formatCode>0.0%</c:formatCode>
                <c:ptCount val="9"/>
                <c:pt idx="0">
                  <c:v>1.9788615815611869E-2</c:v>
                </c:pt>
                <c:pt idx="1">
                  <c:v>3.7241566920565836E-2</c:v>
                </c:pt>
                <c:pt idx="2">
                  <c:v>4.1115286173283236E-2</c:v>
                </c:pt>
                <c:pt idx="3">
                  <c:v>3.5050394915299314E-2</c:v>
                </c:pt>
                <c:pt idx="4">
                  <c:v>3.789306089956216E-2</c:v>
                </c:pt>
                <c:pt idx="5">
                  <c:v>3.3947144542934765E-2</c:v>
                </c:pt>
                <c:pt idx="6">
                  <c:v>2.0693283451218798E-2</c:v>
                </c:pt>
                <c:pt idx="7">
                  <c:v>4.6991935951731741E-2</c:v>
                </c:pt>
                <c:pt idx="8">
                  <c:v>4.8114285714285714E-2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F6F-4BC0-B3F1-F28FB9F09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15965448"/>
        <c:axId val="316316344"/>
      </c:barChart>
      <c:lineChart>
        <c:grouping val="standard"/>
        <c:varyColors val="0"/>
        <c:ser>
          <c:idx val="0"/>
          <c:order val="0"/>
          <c:tx>
            <c:strRef>
              <c:f>E!$A$2</c:f>
              <c:strCache>
                <c:ptCount val="1"/>
                <c:pt idx="0">
                  <c:v>Econonmia Națională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E!$B$1:$J$1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E!$B$2:$J$2</c:f>
              <c:numCache>
                <c:formatCode>0.0%</c:formatCode>
                <c:ptCount val="9"/>
                <c:pt idx="0">
                  <c:v>0.12696283450090134</c:v>
                </c:pt>
                <c:pt idx="1">
                  <c:v>0.13088626538077819</c:v>
                </c:pt>
                <c:pt idx="2">
                  <c:v>0.12670581048401347</c:v>
                </c:pt>
                <c:pt idx="3">
                  <c:v>0.13014674086354885</c:v>
                </c:pt>
                <c:pt idx="4">
                  <c:v>0.14731472902611215</c:v>
                </c:pt>
                <c:pt idx="5">
                  <c:v>0.15350534146509215</c:v>
                </c:pt>
                <c:pt idx="6">
                  <c:v>0.12956181629895097</c:v>
                </c:pt>
                <c:pt idx="7">
                  <c:v>0.14411260222403527</c:v>
                </c:pt>
                <c:pt idx="8">
                  <c:v>0.14189154704944179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F6F-4BC0-B3F1-F28FB9F09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5965448"/>
        <c:axId val="316316344"/>
      </c:lineChart>
      <c:catAx>
        <c:axId val="315965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316344"/>
        <c:crosses val="autoZero"/>
        <c:auto val="1"/>
        <c:lblAlgn val="ctr"/>
        <c:lblOffset val="100"/>
        <c:noMultiLvlLbl val="0"/>
      </c:catAx>
      <c:valAx>
        <c:axId val="31631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596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Costurile</a:t>
            </a:r>
            <a:r>
              <a:rPr lang="ro-RO" sz="2000" baseline="0" dirty="0"/>
              <a:t> medii de  Formare Profesională Continuă pe salariat, lei</a:t>
            </a:r>
            <a:endParaRPr lang="ro-RO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'C'!$A$14</c:f>
              <c:strCache>
                <c:ptCount val="1"/>
                <c:pt idx="0">
                  <c:v>A  Agricultura, silvicultura si pescuit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0"/>
                  <c:y val="-2.5356581080995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A26-4445-9C85-6B728C120E9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'C'!$B$12:$J$12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'C'!$B$14:$J$14</c:f>
              <c:numCache>
                <c:formatCode>0</c:formatCode>
                <c:ptCount val="9"/>
                <c:pt idx="0">
                  <c:v>1271.3</c:v>
                </c:pt>
                <c:pt idx="1">
                  <c:v>480.7</c:v>
                </c:pt>
                <c:pt idx="2">
                  <c:v>358.6</c:v>
                </c:pt>
                <c:pt idx="3">
                  <c:v>577.1</c:v>
                </c:pt>
                <c:pt idx="4">
                  <c:v>505.5</c:v>
                </c:pt>
                <c:pt idx="5">
                  <c:v>1051.0999999999999</c:v>
                </c:pt>
                <c:pt idx="6">
                  <c:v>1168.0999999999999</c:v>
                </c:pt>
                <c:pt idx="7">
                  <c:v>462</c:v>
                </c:pt>
                <c:pt idx="8">
                  <c:v>530.20000000000005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26-4445-9C85-6B728C120E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16317128"/>
        <c:axId val="316317520"/>
      </c:barChart>
      <c:lineChart>
        <c:grouping val="standard"/>
        <c:varyColors val="0"/>
        <c:ser>
          <c:idx val="0"/>
          <c:order val="0"/>
          <c:tx>
            <c:strRef>
              <c:f>'C'!$A$13</c:f>
              <c:strCache>
                <c:ptCount val="1"/>
                <c:pt idx="0">
                  <c:v>0 Activitati economice - total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'C'!$B$12:$J$12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'C'!$B$13:$J$13</c:f>
              <c:numCache>
                <c:formatCode>0</c:formatCode>
                <c:ptCount val="9"/>
                <c:pt idx="0">
                  <c:v>1545</c:v>
                </c:pt>
                <c:pt idx="1">
                  <c:v>1485.9</c:v>
                </c:pt>
                <c:pt idx="2">
                  <c:v>1564.7</c:v>
                </c:pt>
                <c:pt idx="3">
                  <c:v>1603.3</c:v>
                </c:pt>
                <c:pt idx="4">
                  <c:v>1636.4</c:v>
                </c:pt>
                <c:pt idx="5">
                  <c:v>1591.1</c:v>
                </c:pt>
                <c:pt idx="6">
                  <c:v>1111.4000000000001</c:v>
                </c:pt>
                <c:pt idx="7">
                  <c:v>1158.4000000000001</c:v>
                </c:pt>
                <c:pt idx="8">
                  <c:v>1425.4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A26-4445-9C85-6B728C120E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6317128"/>
        <c:axId val="316317520"/>
      </c:lineChart>
      <c:catAx>
        <c:axId val="31631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317520"/>
        <c:crosses val="autoZero"/>
        <c:auto val="1"/>
        <c:lblAlgn val="ctr"/>
        <c:lblOffset val="100"/>
        <c:noMultiLvlLbl val="0"/>
      </c:catAx>
      <c:valAx>
        <c:axId val="31631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31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Studenți în</a:t>
            </a:r>
            <a:r>
              <a:rPr lang="ro-RO" sz="2000" baseline="0" dirty="0"/>
              <a:t> instituții superioare de învățământ în domeniul agricol</a:t>
            </a:r>
            <a:endParaRPr lang="ro-RO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Ag!$A$3</c:f>
              <c:strCache>
                <c:ptCount val="1"/>
                <c:pt idx="0">
                  <c:v>Științe Agricole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Ag!$B$1:$S$1</c:f>
              <c:strCache>
                <c:ptCount val="18"/>
                <c:pt idx="0">
                  <c:v>2005/06</c:v>
                </c:pt>
                <c:pt idx="1">
                  <c:v>2006/07</c:v>
                </c:pt>
                <c:pt idx="2">
                  <c:v>2007/08</c:v>
                </c:pt>
                <c:pt idx="3">
                  <c:v>2008/09</c:v>
                </c:pt>
                <c:pt idx="4">
                  <c:v>2009/10</c:v>
                </c:pt>
                <c:pt idx="5">
                  <c:v>2010/11</c:v>
                </c:pt>
                <c:pt idx="6">
                  <c:v>2011/12</c:v>
                </c:pt>
                <c:pt idx="7">
                  <c:v>2012/13</c:v>
                </c:pt>
                <c:pt idx="8">
                  <c:v>2013/14</c:v>
                </c:pt>
                <c:pt idx="9">
                  <c:v>2014/15</c:v>
                </c:pt>
                <c:pt idx="10">
                  <c:v>2015/16</c:v>
                </c:pt>
                <c:pt idx="11">
                  <c:v>2016/17</c:v>
                </c:pt>
                <c:pt idx="12">
                  <c:v>2017/18</c:v>
                </c:pt>
                <c:pt idx="13">
                  <c:v>2018/19</c:v>
                </c:pt>
                <c:pt idx="14">
                  <c:v>2019/20</c:v>
                </c:pt>
                <c:pt idx="15">
                  <c:v>2020/21</c:v>
                </c:pt>
                <c:pt idx="16">
                  <c:v>2021/22</c:v>
                </c:pt>
                <c:pt idx="17">
                  <c:v>2022/23</c:v>
                </c:pt>
              </c:strCache>
            </c:strRef>
          </c:cat>
          <c:val>
            <c:numRef>
              <c:f>Ag!$B$3:$S$3</c:f>
              <c:numCache>
                <c:formatCode>0</c:formatCode>
                <c:ptCount val="18"/>
                <c:pt idx="0">
                  <c:v>2006</c:v>
                </c:pt>
                <c:pt idx="1">
                  <c:v>1953</c:v>
                </c:pt>
                <c:pt idx="2">
                  <c:v>2056</c:v>
                </c:pt>
                <c:pt idx="3">
                  <c:v>2113</c:v>
                </c:pt>
                <c:pt idx="4">
                  <c:v>2039</c:v>
                </c:pt>
                <c:pt idx="5">
                  <c:v>2149</c:v>
                </c:pt>
                <c:pt idx="6">
                  <c:v>2146</c:v>
                </c:pt>
                <c:pt idx="7">
                  <c:v>2092</c:v>
                </c:pt>
                <c:pt idx="8">
                  <c:v>2005</c:v>
                </c:pt>
                <c:pt idx="9">
                  <c:v>1786</c:v>
                </c:pt>
                <c:pt idx="10">
                  <c:v>1595</c:v>
                </c:pt>
                <c:pt idx="11">
                  <c:v>1361</c:v>
                </c:pt>
                <c:pt idx="12">
                  <c:v>874</c:v>
                </c:pt>
                <c:pt idx="13">
                  <c:v>763</c:v>
                </c:pt>
                <c:pt idx="14">
                  <c:v>721</c:v>
                </c:pt>
                <c:pt idx="15">
                  <c:v>800</c:v>
                </c:pt>
                <c:pt idx="16">
                  <c:v>802</c:v>
                </c:pt>
                <c:pt idx="17">
                  <c:v>669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DBD-4A8C-B0CB-8CB928E9E0DC}"/>
            </c:ext>
          </c:extLst>
        </c:ser>
        <c:ser>
          <c:idx val="2"/>
          <c:order val="2"/>
          <c:tx>
            <c:strRef>
              <c:f>Ag!$A$4</c:f>
              <c:strCache>
                <c:ptCount val="1"/>
                <c:pt idx="0">
                  <c:v>Mediciă veterinară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Ag!$B$1:$S$1</c:f>
              <c:strCache>
                <c:ptCount val="18"/>
                <c:pt idx="0">
                  <c:v>2005/06</c:v>
                </c:pt>
                <c:pt idx="1">
                  <c:v>2006/07</c:v>
                </c:pt>
                <c:pt idx="2">
                  <c:v>2007/08</c:v>
                </c:pt>
                <c:pt idx="3">
                  <c:v>2008/09</c:v>
                </c:pt>
                <c:pt idx="4">
                  <c:v>2009/10</c:v>
                </c:pt>
                <c:pt idx="5">
                  <c:v>2010/11</c:v>
                </c:pt>
                <c:pt idx="6">
                  <c:v>2011/12</c:v>
                </c:pt>
                <c:pt idx="7">
                  <c:v>2012/13</c:v>
                </c:pt>
                <c:pt idx="8">
                  <c:v>2013/14</c:v>
                </c:pt>
                <c:pt idx="9">
                  <c:v>2014/15</c:v>
                </c:pt>
                <c:pt idx="10">
                  <c:v>2015/16</c:v>
                </c:pt>
                <c:pt idx="11">
                  <c:v>2016/17</c:v>
                </c:pt>
                <c:pt idx="12">
                  <c:v>2017/18</c:v>
                </c:pt>
                <c:pt idx="13">
                  <c:v>2018/19</c:v>
                </c:pt>
                <c:pt idx="14">
                  <c:v>2019/20</c:v>
                </c:pt>
                <c:pt idx="15">
                  <c:v>2020/21</c:v>
                </c:pt>
                <c:pt idx="16">
                  <c:v>2021/22</c:v>
                </c:pt>
                <c:pt idx="17">
                  <c:v>2022/23</c:v>
                </c:pt>
              </c:strCache>
            </c:strRef>
          </c:cat>
          <c:val>
            <c:numRef>
              <c:f>Ag!$B$4:$S$4</c:f>
              <c:numCache>
                <c:formatCode>0</c:formatCode>
                <c:ptCount val="18"/>
                <c:pt idx="0">
                  <c:v>486</c:v>
                </c:pt>
                <c:pt idx="1">
                  <c:v>477</c:v>
                </c:pt>
                <c:pt idx="2">
                  <c:v>428</c:v>
                </c:pt>
                <c:pt idx="3">
                  <c:v>351</c:v>
                </c:pt>
                <c:pt idx="4">
                  <c:v>295</c:v>
                </c:pt>
                <c:pt idx="5">
                  <c:v>335</c:v>
                </c:pt>
                <c:pt idx="6">
                  <c:v>327</c:v>
                </c:pt>
                <c:pt idx="7">
                  <c:v>305</c:v>
                </c:pt>
                <c:pt idx="8">
                  <c:v>258</c:v>
                </c:pt>
                <c:pt idx="9">
                  <c:v>253</c:v>
                </c:pt>
                <c:pt idx="10">
                  <c:v>260</c:v>
                </c:pt>
                <c:pt idx="11">
                  <c:v>291</c:v>
                </c:pt>
                <c:pt idx="12">
                  <c:v>293</c:v>
                </c:pt>
                <c:pt idx="13">
                  <c:v>280</c:v>
                </c:pt>
                <c:pt idx="14">
                  <c:v>287</c:v>
                </c:pt>
                <c:pt idx="15">
                  <c:v>273</c:v>
                </c:pt>
                <c:pt idx="16">
                  <c:v>267</c:v>
                </c:pt>
                <c:pt idx="17">
                  <c:v>244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DBD-4A8C-B0CB-8CB928E9E0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16318304"/>
        <c:axId val="316318696"/>
      </c:barChart>
      <c:lineChart>
        <c:grouping val="standard"/>
        <c:varyColors val="0"/>
        <c:ser>
          <c:idx val="0"/>
          <c:order val="0"/>
          <c:tx>
            <c:strRef>
              <c:f>Ag!$A$2</c:f>
              <c:strCache>
                <c:ptCount val="1"/>
                <c:pt idx="0">
                  <c:v>TOTAL studenți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Ag!$B$1:$S$1</c:f>
              <c:strCache>
                <c:ptCount val="18"/>
                <c:pt idx="0">
                  <c:v>2005/06</c:v>
                </c:pt>
                <c:pt idx="1">
                  <c:v>2006/07</c:v>
                </c:pt>
                <c:pt idx="2">
                  <c:v>2007/08</c:v>
                </c:pt>
                <c:pt idx="3">
                  <c:v>2008/09</c:v>
                </c:pt>
                <c:pt idx="4">
                  <c:v>2009/10</c:v>
                </c:pt>
                <c:pt idx="5">
                  <c:v>2010/11</c:v>
                </c:pt>
                <c:pt idx="6">
                  <c:v>2011/12</c:v>
                </c:pt>
                <c:pt idx="7">
                  <c:v>2012/13</c:v>
                </c:pt>
                <c:pt idx="8">
                  <c:v>2013/14</c:v>
                </c:pt>
                <c:pt idx="9">
                  <c:v>2014/15</c:v>
                </c:pt>
                <c:pt idx="10">
                  <c:v>2015/16</c:v>
                </c:pt>
                <c:pt idx="11">
                  <c:v>2016/17</c:v>
                </c:pt>
                <c:pt idx="12">
                  <c:v>2017/18</c:v>
                </c:pt>
                <c:pt idx="13">
                  <c:v>2018/19</c:v>
                </c:pt>
                <c:pt idx="14">
                  <c:v>2019/20</c:v>
                </c:pt>
                <c:pt idx="15">
                  <c:v>2020/21</c:v>
                </c:pt>
                <c:pt idx="16">
                  <c:v>2021/22</c:v>
                </c:pt>
                <c:pt idx="17">
                  <c:v>2022/23</c:v>
                </c:pt>
              </c:strCache>
            </c:strRef>
          </c:cat>
          <c:val>
            <c:numRef>
              <c:f>Ag!$B$2:$S$2</c:f>
              <c:numCache>
                <c:formatCode>General</c:formatCode>
                <c:ptCount val="18"/>
                <c:pt idx="0">
                  <c:v>2492</c:v>
                </c:pt>
                <c:pt idx="1">
                  <c:v>2430</c:v>
                </c:pt>
                <c:pt idx="2">
                  <c:v>2484</c:v>
                </c:pt>
                <c:pt idx="3">
                  <c:v>2464</c:v>
                </c:pt>
                <c:pt idx="4">
                  <c:v>2334</c:v>
                </c:pt>
                <c:pt idx="5">
                  <c:v>2484</c:v>
                </c:pt>
                <c:pt idx="6">
                  <c:v>2473</c:v>
                </c:pt>
                <c:pt idx="7">
                  <c:v>2397</c:v>
                </c:pt>
                <c:pt idx="8">
                  <c:v>2263</c:v>
                </c:pt>
                <c:pt idx="9">
                  <c:v>2039</c:v>
                </c:pt>
                <c:pt idx="10">
                  <c:v>1855</c:v>
                </c:pt>
                <c:pt idx="11">
                  <c:v>1652</c:v>
                </c:pt>
                <c:pt idx="12">
                  <c:v>1167</c:v>
                </c:pt>
                <c:pt idx="13">
                  <c:v>1043</c:v>
                </c:pt>
                <c:pt idx="14">
                  <c:v>1008</c:v>
                </c:pt>
                <c:pt idx="15">
                  <c:v>1073</c:v>
                </c:pt>
                <c:pt idx="16">
                  <c:v>1069</c:v>
                </c:pt>
                <c:pt idx="17">
                  <c:v>913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DBD-4A8C-B0CB-8CB928E9E0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6318304"/>
        <c:axId val="316318696"/>
      </c:lineChart>
      <c:catAx>
        <c:axId val="31631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318696"/>
        <c:crosses val="autoZero"/>
        <c:auto val="1"/>
        <c:lblAlgn val="ctr"/>
        <c:lblOffset val="100"/>
        <c:noMultiLvlLbl val="0"/>
      </c:catAx>
      <c:valAx>
        <c:axId val="31631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31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 dirty="0"/>
              <a:t>Încasările anuale la un</a:t>
            </a:r>
            <a:r>
              <a:rPr lang="ro-RO" sz="2400" baseline="0" dirty="0"/>
              <a:t> salariat</a:t>
            </a:r>
            <a:r>
              <a:rPr lang="ro-RO" sz="2400" dirty="0"/>
              <a:t>, mii lei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Anual!$A$2</c:f>
              <c:strCache>
                <c:ptCount val="1"/>
                <c:pt idx="0">
                  <c:v>Media Națională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Anual!$B$1:$S$1</c:f>
              <c:strCache>
                <c:ptCount val="1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</c:strCache>
            </c:strRef>
          </c:cat>
          <c:val>
            <c:numRef>
              <c:f>Anual!$B$2:$S$2</c:f>
              <c:numCache>
                <c:formatCode>#,##0</c:formatCode>
                <c:ptCount val="18"/>
                <c:pt idx="0">
                  <c:v>168.97308182716247</c:v>
                </c:pt>
                <c:pt idx="1">
                  <c:v>204.14970092167258</c:v>
                </c:pt>
                <c:pt idx="2">
                  <c:v>258.6738914986301</c:v>
                </c:pt>
                <c:pt idx="3">
                  <c:v>305.97714851021357</c:v>
                </c:pt>
                <c:pt idx="4">
                  <c:v>271.60303786199796</c:v>
                </c:pt>
                <c:pt idx="5">
                  <c:v>337.34183229376907</c:v>
                </c:pt>
                <c:pt idx="6">
                  <c:v>407.05696494058105</c:v>
                </c:pt>
                <c:pt idx="7">
                  <c:v>407.32185380528659</c:v>
                </c:pt>
                <c:pt idx="8">
                  <c:v>443.51977730303622</c:v>
                </c:pt>
                <c:pt idx="9">
                  <c:v>506.8669635311083</c:v>
                </c:pt>
                <c:pt idx="10">
                  <c:v>553.14742449065977</c:v>
                </c:pt>
                <c:pt idx="11">
                  <c:v>586.82670730612676</c:v>
                </c:pt>
                <c:pt idx="12">
                  <c:v>626.10580260949996</c:v>
                </c:pt>
                <c:pt idx="13">
                  <c:v>660.14929378818647</c:v>
                </c:pt>
                <c:pt idx="14">
                  <c:v>720.70494627005712</c:v>
                </c:pt>
                <c:pt idx="15">
                  <c:v>725.02090223222922</c:v>
                </c:pt>
                <c:pt idx="16">
                  <c:v>916.53767273792675</c:v>
                </c:pt>
                <c:pt idx="17">
                  <c:v>1156.3661457713388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B2C-4BE7-89ED-8BF780F13DA1}"/>
            </c:ext>
          </c:extLst>
        </c:ser>
        <c:ser>
          <c:idx val="1"/>
          <c:order val="1"/>
          <c:tx>
            <c:strRef>
              <c:f>Anual!$A$3</c:f>
              <c:strCache>
                <c:ptCount val="1"/>
                <c:pt idx="0">
                  <c:v>Agricultură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Anual!$B$1:$S$1</c:f>
              <c:strCache>
                <c:ptCount val="1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</c:strCache>
            </c:strRef>
          </c:cat>
          <c:val>
            <c:numRef>
              <c:f>Anual!$B$3:$S$3</c:f>
              <c:numCache>
                <c:formatCode>#,##0</c:formatCode>
                <c:ptCount val="18"/>
                <c:pt idx="0">
                  <c:v>36.581157350741186</c:v>
                </c:pt>
                <c:pt idx="1">
                  <c:v>39.927390237577548</c:v>
                </c:pt>
                <c:pt idx="2">
                  <c:v>48.352529872368962</c:v>
                </c:pt>
                <c:pt idx="3">
                  <c:v>74.944567627494465</c:v>
                </c:pt>
                <c:pt idx="4">
                  <c:v>69.704782200497732</c:v>
                </c:pt>
                <c:pt idx="5">
                  <c:v>113.03846850257608</c:v>
                </c:pt>
                <c:pt idx="6">
                  <c:v>173.80600689315608</c:v>
                </c:pt>
                <c:pt idx="7">
                  <c:v>159.25054840679346</c:v>
                </c:pt>
                <c:pt idx="8">
                  <c:v>198.51838302542527</c:v>
                </c:pt>
                <c:pt idx="9">
                  <c:v>243.71743580200967</c:v>
                </c:pt>
                <c:pt idx="10">
                  <c:v>272.17602348874101</c:v>
                </c:pt>
                <c:pt idx="11">
                  <c:v>331.23850513887908</c:v>
                </c:pt>
                <c:pt idx="12">
                  <c:v>377.08820403825717</c:v>
                </c:pt>
                <c:pt idx="13">
                  <c:v>407.8470488425645</c:v>
                </c:pt>
                <c:pt idx="14">
                  <c:v>431.63945199939337</c:v>
                </c:pt>
                <c:pt idx="15">
                  <c:v>427.99093904448102</c:v>
                </c:pt>
                <c:pt idx="16">
                  <c:v>662.46602685040875</c:v>
                </c:pt>
                <c:pt idx="17">
                  <c:v>760.05423445974134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B2C-4BE7-89ED-8BF780F13DA1}"/>
            </c:ext>
          </c:extLst>
        </c:ser>
        <c:ser>
          <c:idx val="2"/>
          <c:order val="2"/>
          <c:tx>
            <c:strRef>
              <c:f>Anual!$A$4</c:f>
              <c:strCache>
                <c:ptCount val="1"/>
                <c:pt idx="0">
                  <c:v>Industria Alimetară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Anual!$B$1:$S$1</c:f>
              <c:strCache>
                <c:ptCount val="1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</c:strCache>
            </c:strRef>
          </c:cat>
          <c:val>
            <c:numRef>
              <c:f>Anual!$B$4:$S$4</c:f>
              <c:numCache>
                <c:formatCode>#,##0</c:formatCode>
                <c:ptCount val="18"/>
                <c:pt idx="0">
                  <c:v>223.11444096211264</c:v>
                </c:pt>
                <c:pt idx="1">
                  <c:v>202.3063458172235</c:v>
                </c:pt>
                <c:pt idx="2">
                  <c:v>243.35763638675766</c:v>
                </c:pt>
                <c:pt idx="3">
                  <c:v>282.78552020334826</c:v>
                </c:pt>
                <c:pt idx="4">
                  <c:v>269.99054149917242</c:v>
                </c:pt>
                <c:pt idx="5">
                  <c:v>335.68471929607142</c:v>
                </c:pt>
                <c:pt idx="6">
                  <c:v>417.98683024126342</c:v>
                </c:pt>
                <c:pt idx="7">
                  <c:v>457.59460575202974</c:v>
                </c:pt>
                <c:pt idx="8">
                  <c:v>487.42035615095574</c:v>
                </c:pt>
                <c:pt idx="9">
                  <c:v>545.95258035636925</c:v>
                </c:pt>
                <c:pt idx="10">
                  <c:v>623.34787038923992</c:v>
                </c:pt>
                <c:pt idx="11">
                  <c:v>673.15599967634921</c:v>
                </c:pt>
                <c:pt idx="12">
                  <c:v>662.16147277364973</c:v>
                </c:pt>
                <c:pt idx="13">
                  <c:v>680.03690445436757</c:v>
                </c:pt>
                <c:pt idx="14">
                  <c:v>724.80066753198594</c:v>
                </c:pt>
                <c:pt idx="15">
                  <c:v>757.46279314491881</c:v>
                </c:pt>
                <c:pt idx="16">
                  <c:v>918.78233562315995</c:v>
                </c:pt>
                <c:pt idx="17">
                  <c:v>1467.5628626692455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B2C-4BE7-89ED-8BF780F13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319480"/>
        <c:axId val="316319872"/>
      </c:lineChart>
      <c:catAx>
        <c:axId val="31631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319872"/>
        <c:crosses val="autoZero"/>
        <c:auto val="1"/>
        <c:lblAlgn val="ctr"/>
        <c:lblOffset val="100"/>
        <c:noMultiLvlLbl val="0"/>
      </c:catAx>
      <c:valAx>
        <c:axId val="31631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31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 dirty="0"/>
              <a:t>Discrepanțele de încasări la un salariat din Agricultură și media</a:t>
            </a:r>
            <a:r>
              <a:rPr lang="ro-RO" sz="2400" baseline="0" dirty="0"/>
              <a:t> Națională</a:t>
            </a:r>
            <a:endParaRPr lang="en-US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Anual!$A$11</c:f>
              <c:strCache>
                <c:ptCount val="1"/>
                <c:pt idx="0">
                  <c:v>Diferența agricultură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Anual!$B$1:$S$1</c:f>
              <c:strCache>
                <c:ptCount val="1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</c:strCache>
            </c:strRef>
          </c:cat>
          <c:val>
            <c:numRef>
              <c:f>Anual!$B$11:$S$11</c:f>
              <c:numCache>
                <c:formatCode>0.0</c:formatCode>
                <c:ptCount val="18"/>
                <c:pt idx="0">
                  <c:v>4.6191289194883511</c:v>
                </c:pt>
                <c:pt idx="1">
                  <c:v>5.1130239093247241</c:v>
                </c:pt>
                <c:pt idx="2">
                  <c:v>5.3497488586724229</c:v>
                </c:pt>
                <c:pt idx="3">
                  <c:v>4.082712839588944</c:v>
                </c:pt>
                <c:pt idx="4">
                  <c:v>3.8964763863799656</c:v>
                </c:pt>
                <c:pt idx="5">
                  <c:v>2.9843100031568568</c:v>
                </c:pt>
                <c:pt idx="6">
                  <c:v>2.3420189682558643</c:v>
                </c:pt>
                <c:pt idx="7">
                  <c:v>2.557742236245327</c:v>
                </c:pt>
                <c:pt idx="8">
                  <c:v>2.2341496567913932</c:v>
                </c:pt>
                <c:pt idx="9">
                  <c:v>2.0797320547179692</c:v>
                </c:pt>
                <c:pt idx="10">
                  <c:v>2.0323150342210123</c:v>
                </c:pt>
                <c:pt idx="11">
                  <c:v>1.7716138015418428</c:v>
                </c:pt>
                <c:pt idx="12">
                  <c:v>1.6603696321033126</c:v>
                </c:pt>
                <c:pt idx="13">
                  <c:v>1.6186197636139197</c:v>
                </c:pt>
                <c:pt idx="14">
                  <c:v>1.6696920147861507</c:v>
                </c:pt>
                <c:pt idx="15">
                  <c:v>1.6940099336002015</c:v>
                </c:pt>
                <c:pt idx="16">
                  <c:v>1.3835240383502563</c:v>
                </c:pt>
                <c:pt idx="17">
                  <c:v>1.521425831662266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20-40BA-B408-034570B1F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177840"/>
        <c:axId val="317178232"/>
      </c:barChart>
      <c:catAx>
        <c:axId val="31717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7178232"/>
        <c:crosses val="autoZero"/>
        <c:auto val="1"/>
        <c:lblAlgn val="ctr"/>
        <c:lblOffset val="100"/>
        <c:noMultiLvlLbl val="0"/>
      </c:catAx>
      <c:valAx>
        <c:axId val="31717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7177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u și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devărat sau f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xmlns="" id="{B2330074-1FC9-4101-8208-D8DA3BCCF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0463" y="609600"/>
            <a:ext cx="9804149" cy="3577389"/>
          </a:xfrm>
        </p:spPr>
        <p:txBody>
          <a:bodyPr>
            <a:normAutofit fontScale="90000"/>
          </a:bodyPr>
          <a:lstStyle/>
          <a:p>
            <a:r>
              <a:rPr lang="ro-MD" dirty="0"/>
              <a:t>Impactul Deficitului Forței de muncă calificată asupra sectorului agroindustrial: Situația la moment, cauze, perspective. </a:t>
            </a:r>
            <a:endParaRPr lang="ro-RO" dirty="0"/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xmlns="" id="{3C02E8D8-1F7F-4D2E-91B4-8E6CBAEB1E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6717" y="4777379"/>
            <a:ext cx="9707896" cy="1126283"/>
          </a:xfrm>
        </p:spPr>
        <p:txBody>
          <a:bodyPr>
            <a:normAutofit lnSpcReduction="10000"/>
          </a:bodyPr>
          <a:lstStyle/>
          <a:p>
            <a:r>
              <a:rPr lang="ro-RO" dirty="0" err="1"/>
              <a:t>PhD</a:t>
            </a:r>
            <a:r>
              <a:rPr lang="ro-RO" dirty="0"/>
              <a:t> Veaceslav Ioniță</a:t>
            </a:r>
          </a:p>
          <a:p>
            <a:r>
              <a:rPr lang="ro-RO" dirty="0"/>
              <a:t>Economist, IDIS Viitorul</a:t>
            </a:r>
          </a:p>
          <a:p>
            <a:r>
              <a:rPr lang="ro-RO" dirty="0"/>
              <a:t>26 Iulie 2023</a:t>
            </a:r>
          </a:p>
        </p:txBody>
      </p:sp>
    </p:spTree>
    <p:extLst>
      <p:ext uri="{BB962C8B-B14F-4D97-AF65-F5344CB8AC3E}">
        <p14:creationId xmlns:p14="http://schemas.microsoft.com/office/powerpoint/2010/main" val="341031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xmlns="" id="{CBFD8594-E3A5-42F1-B149-8D1148D1A9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8631671"/>
              </p:ext>
            </p:extLst>
          </p:nvPr>
        </p:nvGraphicFramePr>
        <p:xfrm>
          <a:off x="249383" y="221673"/>
          <a:ext cx="11596254" cy="6483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3220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xmlns="" id="{2C2C7BD5-7A33-4BDF-B586-694348108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6505" y="118784"/>
            <a:ext cx="9788107" cy="827994"/>
          </a:xfrm>
        </p:spPr>
        <p:txBody>
          <a:bodyPr/>
          <a:lstStyle/>
          <a:p>
            <a:r>
              <a:rPr lang="ro-RO" dirty="0"/>
              <a:t>TOP-7 motive de ce agricultura contează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xmlns="" id="{89BE78C9-FF64-4425-AD39-FB6ACEB17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695" y="1050757"/>
            <a:ext cx="10700084" cy="5253789"/>
          </a:xfrm>
        </p:spPr>
        <p:txBody>
          <a:bodyPr>
            <a:normAutofit lnSpcReduction="10000"/>
          </a:bodyPr>
          <a:lstStyle/>
          <a:p>
            <a:r>
              <a:rPr lang="ro-RO" b="1" dirty="0"/>
              <a:t>Producția agricolă</a:t>
            </a:r>
            <a:r>
              <a:rPr lang="ro-RO" dirty="0"/>
              <a:t> anuală a Moldovei este de </a:t>
            </a:r>
            <a:r>
              <a:rPr lang="ro-RO" b="1" dirty="0"/>
              <a:t>35-40 miliarde lei</a:t>
            </a:r>
            <a:r>
              <a:rPr lang="ro-RO" dirty="0"/>
              <a:t>, cea ce generează în jur de 4 miliarde lei venituri în Bugetul Public Național</a:t>
            </a:r>
          </a:p>
          <a:p>
            <a:r>
              <a:rPr lang="ro-RO" b="1" dirty="0"/>
              <a:t>Exporturile</a:t>
            </a:r>
            <a:r>
              <a:rPr lang="ro-RO" dirty="0"/>
              <a:t> produselor agricole și a produselor alimentare, </a:t>
            </a:r>
            <a:r>
              <a:rPr lang="ro-RO" b="1" dirty="0"/>
              <a:t>constituie 42-45%</a:t>
            </a:r>
            <a:r>
              <a:rPr lang="ro-RO" dirty="0"/>
              <a:t> din totalul exporturilor moldovenești </a:t>
            </a:r>
          </a:p>
          <a:p>
            <a:r>
              <a:rPr lang="ro-RO" b="1" dirty="0"/>
              <a:t>Industria prelucrătoare</a:t>
            </a:r>
            <a:r>
              <a:rPr lang="ro-RO" dirty="0"/>
              <a:t> este cea mai mare ramură economică din Moldova, cu o cifră de afaceri de </a:t>
            </a:r>
            <a:r>
              <a:rPr lang="ro-RO" b="1" dirty="0"/>
              <a:t>65-75 miliarde lei</a:t>
            </a:r>
            <a:r>
              <a:rPr lang="ro-RO" dirty="0"/>
              <a:t> anual. Această ramură generează anual 12 miliarde lei venituri în Bugetul Public Național. </a:t>
            </a:r>
          </a:p>
          <a:p>
            <a:r>
              <a:rPr lang="ro-RO" b="1" dirty="0"/>
              <a:t>Agricultura și industria prelucrătoare</a:t>
            </a:r>
            <a:r>
              <a:rPr lang="ro-RO" dirty="0"/>
              <a:t> cu o cifră de afaceri de peste 100 miliarde lei anual, </a:t>
            </a:r>
            <a:r>
              <a:rPr lang="ro-RO" b="1" dirty="0"/>
              <a:t>constituie 1/3 din economia Moldovei </a:t>
            </a:r>
            <a:r>
              <a:rPr lang="ro-RO" dirty="0"/>
              <a:t>și este de 2-3 ori mai mare decât orice altă ramură din țară.</a:t>
            </a:r>
          </a:p>
          <a:p>
            <a:r>
              <a:rPr lang="ro-RO" b="1" dirty="0"/>
              <a:t>În agricultură este antrenată 60% din populația ocupată din mediul rural.</a:t>
            </a:r>
            <a:r>
              <a:rPr lang="ro-RO" dirty="0"/>
              <a:t> Circa 430 mii de oamenii de la sate sunt dependenți de veniturile din activitățile agricole. </a:t>
            </a:r>
          </a:p>
          <a:p>
            <a:r>
              <a:rPr lang="ro-RO" b="1" dirty="0"/>
              <a:t>Agricultorii sunt cei mai buni platnici ai sistemului bancar.</a:t>
            </a:r>
            <a:r>
              <a:rPr lang="ro-RO" dirty="0"/>
              <a:t> Volumul de credite contractate de agricultori se ridică la 4,8 miliarde lei. Aici se adaugă 4,2 miliarde lei din industria alimentară.</a:t>
            </a:r>
          </a:p>
          <a:p>
            <a:r>
              <a:rPr lang="ro-RO" b="1" dirty="0"/>
              <a:t>Viața a 1,5 milioane de moldoveni</a:t>
            </a:r>
            <a:r>
              <a:rPr lang="ro-RO" dirty="0"/>
              <a:t>, care locuiesc în prezent la sat </a:t>
            </a:r>
            <a:r>
              <a:rPr lang="ro-RO" b="1" dirty="0"/>
              <a:t>depinde aproape exclusiv de agricultură</a:t>
            </a:r>
            <a:r>
              <a:rPr lang="ro-RO" dirty="0"/>
              <a:t>, ramura de bază a economiei locale.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155622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xmlns="" id="{EC8CB91F-F9AF-4FE5-90B9-D051DD032E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1064761"/>
              </p:ext>
            </p:extLst>
          </p:nvPr>
        </p:nvGraphicFramePr>
        <p:xfrm>
          <a:off x="789709" y="387926"/>
          <a:ext cx="10917382" cy="6262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7697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xmlns="" id="{FA9775E4-D893-4B03-A00A-66A7BD7BC9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5170624"/>
              </p:ext>
            </p:extLst>
          </p:nvPr>
        </p:nvGraphicFramePr>
        <p:xfrm>
          <a:off x="651165" y="374073"/>
          <a:ext cx="11208326" cy="6123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2564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xmlns="" id="{03EBE516-8B62-42B3-99AB-4E08CB6D93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6538165"/>
              </p:ext>
            </p:extLst>
          </p:nvPr>
        </p:nvGraphicFramePr>
        <p:xfrm>
          <a:off x="235526" y="346364"/>
          <a:ext cx="11707091" cy="6192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2641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xmlns="" id="{D86E1B22-A4AF-4B7D-A87F-41FC4E64FB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7887745"/>
              </p:ext>
            </p:extLst>
          </p:nvPr>
        </p:nvGraphicFramePr>
        <p:xfrm>
          <a:off x="498764" y="304800"/>
          <a:ext cx="11236036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6643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xmlns="" id="{B8C206E2-6B29-4D5D-9289-8BC99D9B26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9292259"/>
              </p:ext>
            </p:extLst>
          </p:nvPr>
        </p:nvGraphicFramePr>
        <p:xfrm>
          <a:off x="734290" y="374073"/>
          <a:ext cx="10958945" cy="6040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8300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xmlns="" id="{67F215B6-6E3C-434C-BC50-C571B2B4DC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8419628"/>
              </p:ext>
            </p:extLst>
          </p:nvPr>
        </p:nvGraphicFramePr>
        <p:xfrm>
          <a:off x="838200" y="371476"/>
          <a:ext cx="10972800" cy="5238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asetăText 2">
            <a:extLst>
              <a:ext uri="{FF2B5EF4-FFF2-40B4-BE49-F238E27FC236}">
                <a16:creationId xmlns:a16="http://schemas.microsoft.com/office/drawing/2014/main" xmlns="" id="{3B952A2D-1441-41A4-8C98-0BB1096766F4}"/>
              </a:ext>
            </a:extLst>
          </p:cNvPr>
          <p:cNvSpPr txBox="1"/>
          <p:nvPr/>
        </p:nvSpPr>
        <p:spPr>
          <a:xfrm>
            <a:off x="1433505" y="5610226"/>
            <a:ext cx="93249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/>
              <a:t>Media națională sectorul informal 22%, deci cuprinderea națională în FPC -  11,1%</a:t>
            </a:r>
          </a:p>
          <a:p>
            <a:r>
              <a:rPr lang="ro-RO" dirty="0"/>
              <a:t>În agricultură sectorul neformal 64%, cuprinderea în FPC – 1,7% sau </a:t>
            </a:r>
          </a:p>
          <a:p>
            <a:r>
              <a:rPr lang="ro-RO" dirty="0"/>
              <a:t>De 7 ori mai puțin decât media națională</a:t>
            </a:r>
          </a:p>
        </p:txBody>
      </p:sp>
    </p:spTree>
    <p:extLst>
      <p:ext uri="{BB962C8B-B14F-4D97-AF65-F5344CB8AC3E}">
        <p14:creationId xmlns:p14="http://schemas.microsoft.com/office/powerpoint/2010/main" val="1011910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xmlns="" id="{7DCB6B1E-BF8D-4638-8674-58E1B4D2EF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0406248"/>
              </p:ext>
            </p:extLst>
          </p:nvPr>
        </p:nvGraphicFramePr>
        <p:xfrm>
          <a:off x="914400" y="428626"/>
          <a:ext cx="10591800" cy="6010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1069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xmlns="" id="{456C54FD-C21A-4C33-8EB4-E401C3DBB9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4286064"/>
              </p:ext>
            </p:extLst>
          </p:nvPr>
        </p:nvGraphicFramePr>
        <p:xfrm>
          <a:off x="923925" y="333374"/>
          <a:ext cx="10934700" cy="5600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setăText 4">
            <a:extLst>
              <a:ext uri="{FF2B5EF4-FFF2-40B4-BE49-F238E27FC236}">
                <a16:creationId xmlns:a16="http://schemas.microsoft.com/office/drawing/2014/main" xmlns="" id="{3BB550E6-8927-4661-955C-98024FB85B88}"/>
              </a:ext>
            </a:extLst>
          </p:cNvPr>
          <p:cNvSpPr txBox="1"/>
          <p:nvPr/>
        </p:nvSpPr>
        <p:spPr>
          <a:xfrm>
            <a:off x="1123950" y="6155294"/>
            <a:ext cx="10163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/>
              <a:t>Notă ponderea studenților în domeniul agricol s-a redus de la 2,4% în 2011 la 1,6% în 2022</a:t>
            </a:r>
          </a:p>
        </p:txBody>
      </p:sp>
    </p:spTree>
    <p:extLst>
      <p:ext uri="{BB962C8B-B14F-4D97-AF65-F5344CB8AC3E}">
        <p14:creationId xmlns:p14="http://schemas.microsoft.com/office/powerpoint/2010/main" val="3233348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xmlns="" id="{A4438ADA-277C-4A55-8CC1-46594B92CA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1590850"/>
              </p:ext>
            </p:extLst>
          </p:nvPr>
        </p:nvGraphicFramePr>
        <p:xfrm>
          <a:off x="704850" y="228600"/>
          <a:ext cx="11039475" cy="5953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830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xmlns="" id="{FC1D8A8D-6FE9-44B2-82AB-402CA4FD3A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9152914"/>
              </p:ext>
            </p:extLst>
          </p:nvPr>
        </p:nvGraphicFramePr>
        <p:xfrm>
          <a:off x="828675" y="428625"/>
          <a:ext cx="10887075" cy="5876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2998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xmlns="" id="{51BD030F-CE56-4CDE-B645-2B8C6EC19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717" y="624110"/>
            <a:ext cx="9707896" cy="1280890"/>
          </a:xfrm>
        </p:spPr>
        <p:txBody>
          <a:bodyPr>
            <a:normAutofit/>
          </a:bodyPr>
          <a:lstStyle/>
          <a:p>
            <a:r>
              <a:rPr lang="ro-RO" dirty="0"/>
              <a:t>Propuneri privind creșterea calificării în Agricultură și Industria Alimentară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xmlns="" id="{056AFAF8-F501-4CC8-8783-7E2A399F3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6716" y="1812758"/>
            <a:ext cx="9707896" cy="4572000"/>
          </a:xfrm>
        </p:spPr>
        <p:txBody>
          <a:bodyPr>
            <a:normAutofit fontScale="92500" lnSpcReduction="20000"/>
          </a:bodyPr>
          <a:lstStyle/>
          <a:p>
            <a:r>
              <a:rPr lang="ro-RO" dirty="0"/>
              <a:t>Prin lege, 2% din Fondul de Subvenționare în Agricultură să fie alocat pentru 5 direcții prioritare: </a:t>
            </a:r>
          </a:p>
          <a:p>
            <a:pPr lvl="1"/>
            <a:r>
              <a:rPr lang="ro-RO" dirty="0"/>
              <a:t>1) Cercetare &amp; Dezvoltare, </a:t>
            </a:r>
          </a:p>
          <a:p>
            <a:pPr lvl="1"/>
            <a:r>
              <a:rPr lang="ro-RO" dirty="0"/>
              <a:t>2) Inovare, </a:t>
            </a:r>
          </a:p>
          <a:p>
            <a:pPr lvl="1"/>
            <a:r>
              <a:rPr lang="ro-RO" dirty="0"/>
              <a:t>3) Transfer tehnologic, inclusiv din țară și de peste hotare</a:t>
            </a:r>
          </a:p>
          <a:p>
            <a:pPr lvl="1"/>
            <a:r>
              <a:rPr lang="ro-RO" dirty="0"/>
              <a:t>4) Pregătirea profesională a cadrelor în instituțiile de învățământ de toate nivelurile, </a:t>
            </a:r>
          </a:p>
          <a:p>
            <a:pPr lvl="1"/>
            <a:r>
              <a:rPr lang="ro-RO" dirty="0"/>
              <a:t>5) Formarea Profesională Continuă</a:t>
            </a:r>
          </a:p>
          <a:p>
            <a:r>
              <a:rPr lang="ro-RO" dirty="0"/>
              <a:t>Crearea unui mecanism de gestionare a resurselor direcționate spre Știință, inclusiv cu determinare contribuției sectorului privat pe fiecare pilon de subvenționare</a:t>
            </a:r>
          </a:p>
          <a:p>
            <a:r>
              <a:rPr lang="ro-RO" dirty="0"/>
              <a:t>Cooperarea cu domeniile conexe, care pregătesc specialiști pentru economia națională, dar care vor fi antrenați în agricultură cum ar fi: contabili, specialiști IT, resurse umane, juriști, etc.</a:t>
            </a:r>
          </a:p>
          <a:p>
            <a:r>
              <a:rPr lang="ro-RO" dirty="0"/>
              <a:t>Finanțarea focusată din partea statului a priorităților în domeniul formării profesionale</a:t>
            </a:r>
          </a:p>
          <a:p>
            <a:pPr lvl="1"/>
            <a:r>
              <a:rPr lang="ro-RO" dirty="0"/>
              <a:t>Burse și plăți pentru formarea profesională la locul de muncă</a:t>
            </a:r>
          </a:p>
          <a:p>
            <a:pPr lvl="1"/>
            <a:r>
              <a:rPr lang="ro-RO" dirty="0"/>
              <a:t>Subvenționare implicării specialiștilor de la întreprinderi în Învățământul Dual</a:t>
            </a:r>
          </a:p>
        </p:txBody>
      </p:sp>
    </p:spTree>
    <p:extLst>
      <p:ext uri="{BB962C8B-B14F-4D97-AF65-F5344CB8AC3E}">
        <p14:creationId xmlns:p14="http://schemas.microsoft.com/office/powerpoint/2010/main" val="1518513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xmlns="" id="{68DFE3D7-CDE5-4C2B-A0F8-7038D8224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233" y="624110"/>
            <a:ext cx="10654380" cy="1280890"/>
          </a:xfrm>
        </p:spPr>
        <p:txBody>
          <a:bodyPr/>
          <a:lstStyle/>
          <a:p>
            <a:r>
              <a:rPr lang="ro-RO" dirty="0"/>
              <a:t>Propuneri de la întrunirile precedente 01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xmlns="" id="{DC7A0474-9753-42F3-8415-D004FBF25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568" y="1347537"/>
            <a:ext cx="10526044" cy="516555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o-M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Stabilirea prin lege Echilibrul  între prețurile de achiziție a producției agricole și prețurile la sursele energetice, erbicide, </a:t>
            </a:r>
            <a:r>
              <a:rPr lang="ro-MD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îngrățăminte</a:t>
            </a:r>
            <a:r>
              <a:rPr lang="ro-M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piese de schimb;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o-MD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Pregătescă</a:t>
            </a:r>
            <a:r>
              <a:rPr lang="ro-M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specialiștilor  cu studii reduse și mai puțină teorie( agronomi, operatori pe tehnica agricolă),iar la studii din buget să fie admiși doar persoane competente, dornice de a lucra în agricultură;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o-M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Politica bugetar </a:t>
            </a:r>
            <a:r>
              <a:rPr lang="ro-MD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fiscală:statul</a:t>
            </a:r>
            <a:r>
              <a:rPr lang="ro-M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majorat salariile bugetarilor, iar primăriile pentru ași completa cheltuielile,  majorează taxele locale;</a:t>
            </a:r>
          </a:p>
          <a:p>
            <a:pPr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Font typeface="+mj-lt"/>
              <a:buAutoNum type="arabicPeriod"/>
              <a:defRPr/>
            </a:pPr>
            <a:r>
              <a:rPr lang="ro-MD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Să dezvolte știința agrară, care e în dezastru;</a:t>
            </a:r>
            <a:endParaRPr lang="ru-RU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Font typeface="+mj-lt"/>
              <a:buAutoNum type="arabicPeriod"/>
              <a:defRPr/>
            </a:pPr>
            <a:r>
              <a:rPr lang="ro-MD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necesar  ca Calea ferată a Moldovei  să fie folosită la capacitățile ei de a transporta producția agricolă autohtonă. Statului e mai convenabil să aducă </a:t>
            </a:r>
            <a:r>
              <a:rPr lang="ro-MD" b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grîu</a:t>
            </a:r>
            <a:r>
              <a:rPr lang="ro-MD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răsărită din </a:t>
            </a:r>
            <a:r>
              <a:rPr lang="ro-MD" b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Ukraina</a:t>
            </a:r>
            <a:r>
              <a:rPr lang="ro-MD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cu automobile, ( ori de acolo se completează bugetul cu taxe vamale , accize), </a:t>
            </a:r>
            <a:r>
              <a:rPr lang="ro-MD" b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decît</a:t>
            </a:r>
            <a:r>
              <a:rPr lang="ro-MD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MD" b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săl</a:t>
            </a:r>
            <a:r>
              <a:rPr lang="ro-MD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cumpere de la producătorii locali și </a:t>
            </a:r>
            <a:r>
              <a:rPr lang="ro-MD" b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săl</a:t>
            </a:r>
            <a:r>
              <a:rPr lang="ro-MD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transporte mai ieftin cu trenul </a:t>
            </a:r>
            <a:r>
              <a:rPr lang="ro-MD" b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pîna</a:t>
            </a:r>
            <a:r>
              <a:rPr lang="ro-MD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Giurgiulești.</a:t>
            </a:r>
          </a:p>
          <a:p>
            <a:pPr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Font typeface="+mj-lt"/>
              <a:buAutoNum type="arabicPeriod"/>
              <a:defRPr/>
            </a:pPr>
            <a:r>
              <a:rPr lang="ro-MD" b="1" u="sng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Statul trebuie să </a:t>
            </a:r>
            <a:r>
              <a:rPr lang="ro-MD" b="1" u="sng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întervină</a:t>
            </a:r>
            <a:r>
              <a:rPr lang="ro-MD" b="1" u="sng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în situațiile de criză a întreprinderilor : </a:t>
            </a:r>
            <a:r>
              <a:rPr lang="ro-MD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 cauza posibilităților financiare limitate de politicile statului, agenții economici nu pot asigura salarii atractive și condiții de muncă și de trai specialiștilor invitați calificați;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534769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xmlns="" id="{68DFE3D7-CDE5-4C2B-A0F8-7038D8224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233" y="624110"/>
            <a:ext cx="10654380" cy="1280890"/>
          </a:xfrm>
        </p:spPr>
        <p:txBody>
          <a:bodyPr/>
          <a:lstStyle/>
          <a:p>
            <a:r>
              <a:rPr lang="ro-RO" dirty="0"/>
              <a:t>Propuneri de la întrunirile precedente 02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xmlns="" id="{DC7A0474-9753-42F3-8415-D004FBF25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568" y="1347537"/>
            <a:ext cx="10526044" cy="516555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o-M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Obligativitatea tinerilor specialiști să lucreze la întreprindere după studii nu mai puțin de 3 ani;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o-M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Formarea Profesională Continuă să fie organizată pe perioade scurte la nivel regional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o-RO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Pentru tinerii specialiștii încadrați în câmpul muncii să fie create alternative la serviciul militar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o-RO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Elaborarea modulelor de instruire pentru diverse domenii economice, care sunt antrenați în agricultură, contabili, specialiști IT, resurse umane, 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o-RO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Crearea unui mecanism viabil prin care FPC să fie implementată și la întreprinderile mici, precum și în rândul celor antrenați în sectorul neformal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o-RO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Curriculum pentru FPC trebuie să fie elaborat la recomandările angajatorilor și să corespundă cerințelor actuale și stringente din economia națională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o-RO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Dezvoltarea învățământului dual cu antrenarea specialiștilor din cadrul întreprinderilor partenere, prin stimulente financiare din partea statului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576470417"/>
      </p:ext>
    </p:extLst>
  </p:cSld>
  <p:clrMapOvr>
    <a:masterClrMapping/>
  </p:clrMapOvr>
</p:sld>
</file>

<file path=ppt/theme/theme1.xml><?xml version="1.0" encoding="utf-8"?>
<a:theme xmlns:a="http://schemas.openxmlformats.org/drawingml/2006/main" name="Adiere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247</TotalTime>
  <Words>698</Words>
  <Application>Microsoft Office PowerPoint</Application>
  <PresentationFormat>Широкоэкранный</PresentationFormat>
  <Paragraphs>56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Wingdings 3</vt:lpstr>
      <vt:lpstr>Adiere</vt:lpstr>
      <vt:lpstr>Impactul Deficitului Forței de muncă calificată asupra sectorului agroindustrial: Situația la moment, cauze, perspective. </vt:lpstr>
      <vt:lpstr>Презентация PowerPoint</vt:lpstr>
      <vt:lpstr>TOP-7 motive de ce agricultura contează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Propuneri privind creșterea calificării în Agricultură și Industria Alimentară</vt:lpstr>
      <vt:lpstr>Propuneri de la întrunirile precedente 01</vt:lpstr>
      <vt:lpstr>Propuneri de la întrunirile precedente 02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Impactul Deficitului Forței de muncă calificată asupra sectorului agroindustrial: Situația la moment, cauze, perspective.</dc:title>
  <dc:creator>Ionita Veaceslav</dc:creator>
  <cp:lastModifiedBy>корина</cp:lastModifiedBy>
  <cp:revision>28</cp:revision>
  <dcterms:created xsi:type="dcterms:W3CDTF">2023-07-25T10:13:39Z</dcterms:created>
  <dcterms:modified xsi:type="dcterms:W3CDTF">2023-07-27T07:45:58Z</dcterms:modified>
</cp:coreProperties>
</file>